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72" r:id="rId3"/>
    <p:sldId id="258" r:id="rId4"/>
    <p:sldId id="271" r:id="rId5"/>
    <p:sldId id="259" r:id="rId6"/>
    <p:sldId id="268" r:id="rId7"/>
    <p:sldId id="267" r:id="rId8"/>
    <p:sldId id="269" r:id="rId9"/>
    <p:sldId id="270" r:id="rId10"/>
    <p:sldId id="264" r:id="rId11"/>
    <p:sldId id="263" r:id="rId12"/>
    <p:sldId id="260" r:id="rId13"/>
    <p:sldId id="265" r:id="rId14"/>
    <p:sldId id="261" r:id="rId15"/>
    <p:sldId id="276" r:id="rId16"/>
    <p:sldId id="266" r:id="rId17"/>
    <p:sldId id="277" r:id="rId18"/>
    <p:sldId id="273" r:id="rId19"/>
    <p:sldId id="274" r:id="rId20"/>
    <p:sldId id="275"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85164" autoAdjust="0"/>
  </p:normalViewPr>
  <p:slideViewPr>
    <p:cSldViewPr snapToGrid="0">
      <p:cViewPr varScale="1">
        <p:scale>
          <a:sx n="99" d="100"/>
          <a:sy n="99" d="100"/>
        </p:scale>
        <p:origin x="103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ziz.zahraoui\Desktop\Drone%20sample%20Dat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ziz.zahraoui\Desktop\Drone%20sample%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1"/>
        <c:ser>
          <c:idx val="0"/>
          <c:order val="0"/>
          <c:tx>
            <c:strRef>
              <c:f>'Estimate Height from Accelerati'!$E$5</c:f>
              <c:strCache>
                <c:ptCount val="1"/>
                <c:pt idx="0">
                  <c:v>Corr_AccZ [cm/s^2]</c:v>
                </c:pt>
              </c:strCache>
            </c:strRef>
          </c:tx>
          <c:spPr>
            <a:ln>
              <a:noFill/>
            </a:ln>
          </c:spPr>
          <c:marker>
            <c:symbol val="circle"/>
            <c:size val="7"/>
            <c:spPr>
              <a:solidFill>
                <a:srgbClr val="4285F4"/>
              </a:solidFill>
              <a:ln cmpd="sng">
                <a:solidFill>
                  <a:srgbClr val="4285F4"/>
                </a:solidFill>
              </a:ln>
            </c:spPr>
          </c:marker>
          <c:xVal>
            <c:numRef>
              <c:f>'Estimate Height from Accelerati'!$A$6:$A$1004</c:f>
              <c:numCache>
                <c:formatCode>General</c:formatCode>
                <c:ptCount val="999"/>
                <c:pt idx="0">
                  <c:v>0.04</c:v>
                </c:pt>
                <c:pt idx="1">
                  <c:v>0.14699999999999999</c:v>
                </c:pt>
                <c:pt idx="2">
                  <c:v>0.20699999999999999</c:v>
                </c:pt>
                <c:pt idx="3">
                  <c:v>0.312</c:v>
                </c:pt>
                <c:pt idx="4">
                  <c:v>0.41299999999999998</c:v>
                </c:pt>
                <c:pt idx="5">
                  <c:v>0.51400000000000001</c:v>
                </c:pt>
                <c:pt idx="6">
                  <c:v>0.61899999999999999</c:v>
                </c:pt>
                <c:pt idx="7">
                  <c:v>0.72</c:v>
                </c:pt>
                <c:pt idx="8">
                  <c:v>0.82099999999999995</c:v>
                </c:pt>
                <c:pt idx="9">
                  <c:v>0.92300000000000004</c:v>
                </c:pt>
                <c:pt idx="10">
                  <c:v>1.024</c:v>
                </c:pt>
                <c:pt idx="11">
                  <c:v>1.127</c:v>
                </c:pt>
                <c:pt idx="12">
                  <c:v>1.2290000000000001</c:v>
                </c:pt>
                <c:pt idx="13">
                  <c:v>1.331</c:v>
                </c:pt>
                <c:pt idx="14">
                  <c:v>1.43</c:v>
                </c:pt>
                <c:pt idx="15">
                  <c:v>1.5329999999999999</c:v>
                </c:pt>
                <c:pt idx="16">
                  <c:v>1.6359999999999999</c:v>
                </c:pt>
                <c:pt idx="17">
                  <c:v>1.7390000000000001</c:v>
                </c:pt>
                <c:pt idx="18">
                  <c:v>1.839</c:v>
                </c:pt>
                <c:pt idx="19">
                  <c:v>1.9510000000000001</c:v>
                </c:pt>
                <c:pt idx="20">
                  <c:v>2.0510000000000002</c:v>
                </c:pt>
                <c:pt idx="21">
                  <c:v>2.2469999999999999</c:v>
                </c:pt>
                <c:pt idx="22">
                  <c:v>2.2490000000000001</c:v>
                </c:pt>
                <c:pt idx="23">
                  <c:v>2.363</c:v>
                </c:pt>
                <c:pt idx="24">
                  <c:v>2.4510000000000001</c:v>
                </c:pt>
                <c:pt idx="25">
                  <c:v>2.5539999999999998</c:v>
                </c:pt>
                <c:pt idx="26">
                  <c:v>2.6549999999999998</c:v>
                </c:pt>
                <c:pt idx="27">
                  <c:v>2.7559999999999998</c:v>
                </c:pt>
                <c:pt idx="28">
                  <c:v>2.8580000000000001</c:v>
                </c:pt>
                <c:pt idx="29">
                  <c:v>2.9590000000000001</c:v>
                </c:pt>
                <c:pt idx="30">
                  <c:v>3.012</c:v>
                </c:pt>
                <c:pt idx="31">
                  <c:v>3.1160000000000001</c:v>
                </c:pt>
                <c:pt idx="32">
                  <c:v>3.2160000000000002</c:v>
                </c:pt>
                <c:pt idx="33">
                  <c:v>3.3679999999999999</c:v>
                </c:pt>
                <c:pt idx="34">
                  <c:v>3.4710000000000001</c:v>
                </c:pt>
                <c:pt idx="35">
                  <c:v>3.5230000000000001</c:v>
                </c:pt>
                <c:pt idx="36">
                  <c:v>3.6230000000000002</c:v>
                </c:pt>
                <c:pt idx="37">
                  <c:v>3.7250000000000001</c:v>
                </c:pt>
                <c:pt idx="38">
                  <c:v>3.83</c:v>
                </c:pt>
                <c:pt idx="39">
                  <c:v>3.931</c:v>
                </c:pt>
                <c:pt idx="40">
                  <c:v>4.0309999999999997</c:v>
                </c:pt>
                <c:pt idx="41">
                  <c:v>4.1340000000000003</c:v>
                </c:pt>
                <c:pt idx="42">
                  <c:v>4.2359999999999998</c:v>
                </c:pt>
                <c:pt idx="43">
                  <c:v>4.3380000000000001</c:v>
                </c:pt>
                <c:pt idx="44">
                  <c:v>4.4390000000000001</c:v>
                </c:pt>
                <c:pt idx="45">
                  <c:v>4.5430000000000001</c:v>
                </c:pt>
                <c:pt idx="46">
                  <c:v>4.649</c:v>
                </c:pt>
                <c:pt idx="47">
                  <c:v>4.7779999999999996</c:v>
                </c:pt>
                <c:pt idx="48">
                  <c:v>4.867</c:v>
                </c:pt>
                <c:pt idx="49">
                  <c:v>4.9489999999999998</c:v>
                </c:pt>
                <c:pt idx="50">
                  <c:v>5.0519999999999996</c:v>
                </c:pt>
                <c:pt idx="51">
                  <c:v>5.1539999999999999</c:v>
                </c:pt>
                <c:pt idx="52">
                  <c:v>5.2560000000000002</c:v>
                </c:pt>
                <c:pt idx="53">
                  <c:v>5.3570000000000002</c:v>
                </c:pt>
                <c:pt idx="54">
                  <c:v>5.46</c:v>
                </c:pt>
                <c:pt idx="55">
                  <c:v>5.5620000000000003</c:v>
                </c:pt>
                <c:pt idx="56">
                  <c:v>5.6630000000000003</c:v>
                </c:pt>
                <c:pt idx="57">
                  <c:v>5.766</c:v>
                </c:pt>
                <c:pt idx="58">
                  <c:v>5.8680000000000003</c:v>
                </c:pt>
                <c:pt idx="59">
                  <c:v>5.9690000000000003</c:v>
                </c:pt>
                <c:pt idx="60">
                  <c:v>6.0709999999999997</c:v>
                </c:pt>
                <c:pt idx="61">
                  <c:v>6.173</c:v>
                </c:pt>
                <c:pt idx="62">
                  <c:v>6.2750000000000004</c:v>
                </c:pt>
                <c:pt idx="63">
                  <c:v>6.3769999999999998</c:v>
                </c:pt>
                <c:pt idx="64">
                  <c:v>6.4790000000000001</c:v>
                </c:pt>
                <c:pt idx="65">
                  <c:v>6.5819999999999999</c:v>
                </c:pt>
                <c:pt idx="66">
                  <c:v>6.6849999999999996</c:v>
                </c:pt>
                <c:pt idx="67">
                  <c:v>6.734</c:v>
                </c:pt>
                <c:pt idx="68">
                  <c:v>6.8369999999999997</c:v>
                </c:pt>
                <c:pt idx="69">
                  <c:v>6.9379999999999997</c:v>
                </c:pt>
                <c:pt idx="70">
                  <c:v>7.04</c:v>
                </c:pt>
                <c:pt idx="71">
                  <c:v>7.1420000000000003</c:v>
                </c:pt>
                <c:pt idx="72">
                  <c:v>7.2439999999999998</c:v>
                </c:pt>
                <c:pt idx="73">
                  <c:v>7.3460000000000001</c:v>
                </c:pt>
                <c:pt idx="74">
                  <c:v>7.4480000000000004</c:v>
                </c:pt>
                <c:pt idx="75">
                  <c:v>7.55</c:v>
                </c:pt>
                <c:pt idx="76">
                  <c:v>7.6520000000000001</c:v>
                </c:pt>
                <c:pt idx="77">
                  <c:v>7.7539999999999996</c:v>
                </c:pt>
                <c:pt idx="78">
                  <c:v>7.8559999999999999</c:v>
                </c:pt>
                <c:pt idx="79">
                  <c:v>7.9580000000000002</c:v>
                </c:pt>
                <c:pt idx="80">
                  <c:v>8.06</c:v>
                </c:pt>
                <c:pt idx="81">
                  <c:v>8.1630000000000003</c:v>
                </c:pt>
                <c:pt idx="82">
                  <c:v>8.2650000000000006</c:v>
                </c:pt>
                <c:pt idx="83">
                  <c:v>8.3670000000000009</c:v>
                </c:pt>
                <c:pt idx="84">
                  <c:v>8.468</c:v>
                </c:pt>
                <c:pt idx="85">
                  <c:v>8.57</c:v>
                </c:pt>
                <c:pt idx="86">
                  <c:v>8.6720000000000006</c:v>
                </c:pt>
                <c:pt idx="87">
                  <c:v>8.7739999999999991</c:v>
                </c:pt>
                <c:pt idx="88">
                  <c:v>8.8759999999999994</c:v>
                </c:pt>
                <c:pt idx="89">
                  <c:v>8.9779999999999998</c:v>
                </c:pt>
                <c:pt idx="90">
                  <c:v>9.08</c:v>
                </c:pt>
                <c:pt idx="91">
                  <c:v>9.1829999999999998</c:v>
                </c:pt>
                <c:pt idx="92">
                  <c:v>9.2870000000000008</c:v>
                </c:pt>
                <c:pt idx="93">
                  <c:v>9.3870000000000005</c:v>
                </c:pt>
                <c:pt idx="94">
                  <c:v>9.4870000000000001</c:v>
                </c:pt>
                <c:pt idx="95">
                  <c:v>11.903</c:v>
                </c:pt>
                <c:pt idx="96">
                  <c:v>12.004</c:v>
                </c:pt>
                <c:pt idx="97">
                  <c:v>12.09</c:v>
                </c:pt>
                <c:pt idx="98">
                  <c:v>12.192</c:v>
                </c:pt>
                <c:pt idx="99">
                  <c:v>12.292999999999999</c:v>
                </c:pt>
                <c:pt idx="100">
                  <c:v>12.395</c:v>
                </c:pt>
                <c:pt idx="101">
                  <c:v>12.497</c:v>
                </c:pt>
                <c:pt idx="102">
                  <c:v>12.599</c:v>
                </c:pt>
                <c:pt idx="103">
                  <c:v>12.701000000000001</c:v>
                </c:pt>
                <c:pt idx="104">
                  <c:v>12.804</c:v>
                </c:pt>
                <c:pt idx="105">
                  <c:v>12.906000000000001</c:v>
                </c:pt>
                <c:pt idx="106">
                  <c:v>13.007999999999999</c:v>
                </c:pt>
                <c:pt idx="107">
                  <c:v>13.11</c:v>
                </c:pt>
                <c:pt idx="108">
                  <c:v>13.212</c:v>
                </c:pt>
                <c:pt idx="109">
                  <c:v>13.321</c:v>
                </c:pt>
                <c:pt idx="110">
                  <c:v>13.423</c:v>
                </c:pt>
                <c:pt idx="111">
                  <c:v>13.516999999999999</c:v>
                </c:pt>
                <c:pt idx="112">
                  <c:v>13.62</c:v>
                </c:pt>
                <c:pt idx="113">
                  <c:v>13.724</c:v>
                </c:pt>
                <c:pt idx="114">
                  <c:v>13.826000000000001</c:v>
                </c:pt>
                <c:pt idx="115">
                  <c:v>13.928000000000001</c:v>
                </c:pt>
                <c:pt idx="116">
                  <c:v>14.031000000000001</c:v>
                </c:pt>
                <c:pt idx="117">
                  <c:v>14.132999999999999</c:v>
                </c:pt>
                <c:pt idx="118">
                  <c:v>14.231</c:v>
                </c:pt>
                <c:pt idx="119">
                  <c:v>14.334</c:v>
                </c:pt>
                <c:pt idx="120">
                  <c:v>14.436</c:v>
                </c:pt>
                <c:pt idx="121">
                  <c:v>14.538</c:v>
                </c:pt>
                <c:pt idx="122">
                  <c:v>14.641</c:v>
                </c:pt>
                <c:pt idx="123">
                  <c:v>14.746</c:v>
                </c:pt>
                <c:pt idx="124">
                  <c:v>14.847</c:v>
                </c:pt>
                <c:pt idx="125">
                  <c:v>14.952</c:v>
                </c:pt>
                <c:pt idx="126">
                  <c:v>15.055</c:v>
                </c:pt>
                <c:pt idx="127">
                  <c:v>15.2</c:v>
                </c:pt>
                <c:pt idx="128">
                  <c:v>15.202</c:v>
                </c:pt>
                <c:pt idx="129">
                  <c:v>15.316000000000001</c:v>
                </c:pt>
                <c:pt idx="130">
                  <c:v>15.404999999999999</c:v>
                </c:pt>
                <c:pt idx="131">
                  <c:v>15.506</c:v>
                </c:pt>
                <c:pt idx="132">
                  <c:v>15.608000000000001</c:v>
                </c:pt>
                <c:pt idx="133">
                  <c:v>15.711</c:v>
                </c:pt>
                <c:pt idx="134">
                  <c:v>15.811999999999999</c:v>
                </c:pt>
                <c:pt idx="135">
                  <c:v>15.914</c:v>
                </c:pt>
                <c:pt idx="136">
                  <c:v>16.016999999999999</c:v>
                </c:pt>
                <c:pt idx="137">
                  <c:v>16.117999999999999</c:v>
                </c:pt>
                <c:pt idx="138">
                  <c:v>16.221</c:v>
                </c:pt>
                <c:pt idx="139">
                  <c:v>16.323</c:v>
                </c:pt>
                <c:pt idx="140">
                  <c:v>16.425000000000001</c:v>
                </c:pt>
                <c:pt idx="141">
                  <c:v>16.527000000000001</c:v>
                </c:pt>
                <c:pt idx="142">
                  <c:v>16.629000000000001</c:v>
                </c:pt>
                <c:pt idx="143">
                  <c:v>16.73</c:v>
                </c:pt>
                <c:pt idx="144">
                  <c:v>16.832000000000001</c:v>
                </c:pt>
                <c:pt idx="145">
                  <c:v>16.934000000000001</c:v>
                </c:pt>
                <c:pt idx="146">
                  <c:v>17.036999999999999</c:v>
                </c:pt>
                <c:pt idx="147">
                  <c:v>17.138999999999999</c:v>
                </c:pt>
                <c:pt idx="148">
                  <c:v>17.241</c:v>
                </c:pt>
              </c:numCache>
            </c:numRef>
          </c:xVal>
          <c:yVal>
            <c:numRef>
              <c:f>'Estimate Height from Accelerati'!$E$6:$E$1004</c:f>
              <c:numCache>
                <c:formatCode>General</c:formatCode>
                <c:ptCount val="999"/>
                <c:pt idx="0">
                  <c:v>-2.5</c:v>
                </c:pt>
                <c:pt idx="1">
                  <c:v>1.5</c:v>
                </c:pt>
                <c:pt idx="2">
                  <c:v>0.5</c:v>
                </c:pt>
                <c:pt idx="3">
                  <c:v>0.5</c:v>
                </c:pt>
                <c:pt idx="4">
                  <c:v>0.5</c:v>
                </c:pt>
                <c:pt idx="5">
                  <c:v>-0.5</c:v>
                </c:pt>
                <c:pt idx="6">
                  <c:v>-1.5</c:v>
                </c:pt>
                <c:pt idx="7">
                  <c:v>-0.5</c:v>
                </c:pt>
                <c:pt idx="8">
                  <c:v>-0.5</c:v>
                </c:pt>
                <c:pt idx="9">
                  <c:v>2.5</c:v>
                </c:pt>
                <c:pt idx="10">
                  <c:v>2.5</c:v>
                </c:pt>
                <c:pt idx="11">
                  <c:v>-0.5</c:v>
                </c:pt>
                <c:pt idx="12">
                  <c:v>-0.5</c:v>
                </c:pt>
                <c:pt idx="13">
                  <c:v>-1.5</c:v>
                </c:pt>
                <c:pt idx="14">
                  <c:v>0.5</c:v>
                </c:pt>
                <c:pt idx="15">
                  <c:v>-2.5</c:v>
                </c:pt>
                <c:pt idx="16">
                  <c:v>0.5</c:v>
                </c:pt>
                <c:pt idx="17">
                  <c:v>-2.5</c:v>
                </c:pt>
                <c:pt idx="18">
                  <c:v>2.5</c:v>
                </c:pt>
                <c:pt idx="19">
                  <c:v>-1.5</c:v>
                </c:pt>
                <c:pt idx="20">
                  <c:v>0.5</c:v>
                </c:pt>
                <c:pt idx="21">
                  <c:v>-1.5</c:v>
                </c:pt>
                <c:pt idx="22">
                  <c:v>-2.5</c:v>
                </c:pt>
                <c:pt idx="23">
                  <c:v>1.5</c:v>
                </c:pt>
                <c:pt idx="24">
                  <c:v>0.5</c:v>
                </c:pt>
                <c:pt idx="25">
                  <c:v>1.5</c:v>
                </c:pt>
                <c:pt idx="26">
                  <c:v>0.5</c:v>
                </c:pt>
                <c:pt idx="27">
                  <c:v>0.5</c:v>
                </c:pt>
                <c:pt idx="28">
                  <c:v>-1.5</c:v>
                </c:pt>
                <c:pt idx="29">
                  <c:v>-0.5</c:v>
                </c:pt>
                <c:pt idx="30">
                  <c:v>-3.5</c:v>
                </c:pt>
                <c:pt idx="31">
                  <c:v>-0.5</c:v>
                </c:pt>
                <c:pt idx="32">
                  <c:v>0.5</c:v>
                </c:pt>
                <c:pt idx="33">
                  <c:v>1.5</c:v>
                </c:pt>
                <c:pt idx="34">
                  <c:v>-1.5</c:v>
                </c:pt>
                <c:pt idx="35">
                  <c:v>-1.5</c:v>
                </c:pt>
                <c:pt idx="36">
                  <c:v>-0.5</c:v>
                </c:pt>
                <c:pt idx="37">
                  <c:v>-3.5</c:v>
                </c:pt>
                <c:pt idx="38">
                  <c:v>0.5</c:v>
                </c:pt>
                <c:pt idx="39">
                  <c:v>0.5</c:v>
                </c:pt>
                <c:pt idx="40">
                  <c:v>0.5</c:v>
                </c:pt>
                <c:pt idx="41">
                  <c:v>-0.5</c:v>
                </c:pt>
                <c:pt idx="42">
                  <c:v>-2.5</c:v>
                </c:pt>
                <c:pt idx="43">
                  <c:v>0.5</c:v>
                </c:pt>
                <c:pt idx="44">
                  <c:v>0.5</c:v>
                </c:pt>
                <c:pt idx="45">
                  <c:v>-1.5</c:v>
                </c:pt>
                <c:pt idx="46">
                  <c:v>0.5</c:v>
                </c:pt>
                <c:pt idx="47">
                  <c:v>-0.5</c:v>
                </c:pt>
                <c:pt idx="48">
                  <c:v>-1.5</c:v>
                </c:pt>
                <c:pt idx="49">
                  <c:v>0.5</c:v>
                </c:pt>
                <c:pt idx="50">
                  <c:v>-0.5</c:v>
                </c:pt>
                <c:pt idx="51">
                  <c:v>-0.5</c:v>
                </c:pt>
                <c:pt idx="52">
                  <c:v>0.5</c:v>
                </c:pt>
                <c:pt idx="53">
                  <c:v>2.5</c:v>
                </c:pt>
                <c:pt idx="54">
                  <c:v>1.5</c:v>
                </c:pt>
                <c:pt idx="55">
                  <c:v>1.5</c:v>
                </c:pt>
                <c:pt idx="56">
                  <c:v>2.5</c:v>
                </c:pt>
                <c:pt idx="57">
                  <c:v>-0.5</c:v>
                </c:pt>
                <c:pt idx="58">
                  <c:v>1.5</c:v>
                </c:pt>
                <c:pt idx="59">
                  <c:v>-0.5</c:v>
                </c:pt>
                <c:pt idx="60">
                  <c:v>-0.5</c:v>
                </c:pt>
                <c:pt idx="61">
                  <c:v>1.5</c:v>
                </c:pt>
                <c:pt idx="62">
                  <c:v>-2.5</c:v>
                </c:pt>
                <c:pt idx="63">
                  <c:v>-0.5</c:v>
                </c:pt>
                <c:pt idx="64">
                  <c:v>-1.5</c:v>
                </c:pt>
                <c:pt idx="65">
                  <c:v>0.5</c:v>
                </c:pt>
                <c:pt idx="66">
                  <c:v>0.5</c:v>
                </c:pt>
                <c:pt idx="67">
                  <c:v>-0.5</c:v>
                </c:pt>
                <c:pt idx="68">
                  <c:v>1.5</c:v>
                </c:pt>
                <c:pt idx="69">
                  <c:v>-13.5</c:v>
                </c:pt>
                <c:pt idx="70">
                  <c:v>25.5</c:v>
                </c:pt>
                <c:pt idx="71">
                  <c:v>25.5</c:v>
                </c:pt>
                <c:pt idx="72">
                  <c:v>118.5</c:v>
                </c:pt>
                <c:pt idx="73">
                  <c:v>380.5</c:v>
                </c:pt>
                <c:pt idx="74">
                  <c:v>252.5</c:v>
                </c:pt>
                <c:pt idx="75">
                  <c:v>147.5</c:v>
                </c:pt>
                <c:pt idx="76">
                  <c:v>15.5</c:v>
                </c:pt>
                <c:pt idx="77">
                  <c:v>-13.5</c:v>
                </c:pt>
                <c:pt idx="78">
                  <c:v>-52.5</c:v>
                </c:pt>
                <c:pt idx="79">
                  <c:v>-82.5</c:v>
                </c:pt>
                <c:pt idx="80">
                  <c:v>-52.5</c:v>
                </c:pt>
                <c:pt idx="81">
                  <c:v>-110.5</c:v>
                </c:pt>
                <c:pt idx="82">
                  <c:v>-89.5</c:v>
                </c:pt>
                <c:pt idx="83">
                  <c:v>-150.5</c:v>
                </c:pt>
                <c:pt idx="84">
                  <c:v>-101.5</c:v>
                </c:pt>
                <c:pt idx="85">
                  <c:v>-106.5</c:v>
                </c:pt>
                <c:pt idx="86">
                  <c:v>-119.5</c:v>
                </c:pt>
                <c:pt idx="87">
                  <c:v>-112.5</c:v>
                </c:pt>
                <c:pt idx="88">
                  <c:v>-34.5</c:v>
                </c:pt>
                <c:pt idx="89">
                  <c:v>-13.5</c:v>
                </c:pt>
                <c:pt idx="90">
                  <c:v>-13.5</c:v>
                </c:pt>
                <c:pt idx="91">
                  <c:v>-12.5</c:v>
                </c:pt>
                <c:pt idx="92">
                  <c:v>-4.5</c:v>
                </c:pt>
                <c:pt idx="93">
                  <c:v>41.5</c:v>
                </c:pt>
                <c:pt idx="94">
                  <c:v>44.5</c:v>
                </c:pt>
                <c:pt idx="95">
                  <c:v>-1.5</c:v>
                </c:pt>
                <c:pt idx="96">
                  <c:v>-13.5</c:v>
                </c:pt>
                <c:pt idx="97">
                  <c:v>40.5</c:v>
                </c:pt>
                <c:pt idx="98">
                  <c:v>-2.5</c:v>
                </c:pt>
                <c:pt idx="99">
                  <c:v>-22.5</c:v>
                </c:pt>
                <c:pt idx="100">
                  <c:v>-55.5</c:v>
                </c:pt>
                <c:pt idx="101">
                  <c:v>-51.5</c:v>
                </c:pt>
                <c:pt idx="102">
                  <c:v>-44.5</c:v>
                </c:pt>
                <c:pt idx="103">
                  <c:v>-108.5</c:v>
                </c:pt>
                <c:pt idx="104">
                  <c:v>-26.5</c:v>
                </c:pt>
                <c:pt idx="105">
                  <c:v>-133.5</c:v>
                </c:pt>
                <c:pt idx="106">
                  <c:v>-16.5</c:v>
                </c:pt>
                <c:pt idx="107">
                  <c:v>6.5</c:v>
                </c:pt>
                <c:pt idx="108">
                  <c:v>-28.5</c:v>
                </c:pt>
                <c:pt idx="109">
                  <c:v>-24.5</c:v>
                </c:pt>
                <c:pt idx="110">
                  <c:v>30.5</c:v>
                </c:pt>
                <c:pt idx="111">
                  <c:v>19.5</c:v>
                </c:pt>
                <c:pt idx="112">
                  <c:v>-28.5</c:v>
                </c:pt>
                <c:pt idx="113">
                  <c:v>-57.5</c:v>
                </c:pt>
                <c:pt idx="114">
                  <c:v>55.5</c:v>
                </c:pt>
                <c:pt idx="115">
                  <c:v>42.5</c:v>
                </c:pt>
                <c:pt idx="116">
                  <c:v>-32.5</c:v>
                </c:pt>
                <c:pt idx="117">
                  <c:v>44.5</c:v>
                </c:pt>
                <c:pt idx="118">
                  <c:v>-30.5</c:v>
                </c:pt>
                <c:pt idx="119">
                  <c:v>15.5</c:v>
                </c:pt>
                <c:pt idx="120">
                  <c:v>36.5</c:v>
                </c:pt>
                <c:pt idx="121">
                  <c:v>-8.5</c:v>
                </c:pt>
                <c:pt idx="122">
                  <c:v>47.5</c:v>
                </c:pt>
                <c:pt idx="123">
                  <c:v>-11.5</c:v>
                </c:pt>
                <c:pt idx="124">
                  <c:v>-21.5</c:v>
                </c:pt>
                <c:pt idx="125">
                  <c:v>-187.5</c:v>
                </c:pt>
                <c:pt idx="126">
                  <c:v>92.5</c:v>
                </c:pt>
                <c:pt idx="127">
                  <c:v>35.5</c:v>
                </c:pt>
                <c:pt idx="128">
                  <c:v>-61.5</c:v>
                </c:pt>
                <c:pt idx="129">
                  <c:v>71.5</c:v>
                </c:pt>
                <c:pt idx="130">
                  <c:v>-38.5</c:v>
                </c:pt>
                <c:pt idx="131">
                  <c:v>22.5</c:v>
                </c:pt>
                <c:pt idx="132">
                  <c:v>-11.5</c:v>
                </c:pt>
                <c:pt idx="133">
                  <c:v>-23.5</c:v>
                </c:pt>
                <c:pt idx="134">
                  <c:v>28.5</c:v>
                </c:pt>
                <c:pt idx="135">
                  <c:v>-41.5</c:v>
                </c:pt>
                <c:pt idx="136">
                  <c:v>23.5</c:v>
                </c:pt>
                <c:pt idx="137">
                  <c:v>-25.5</c:v>
                </c:pt>
                <c:pt idx="138">
                  <c:v>0.5</c:v>
                </c:pt>
                <c:pt idx="139">
                  <c:v>1.5</c:v>
                </c:pt>
                <c:pt idx="140">
                  <c:v>-29.5</c:v>
                </c:pt>
                <c:pt idx="141">
                  <c:v>18.5</c:v>
                </c:pt>
                <c:pt idx="142">
                  <c:v>-29.5</c:v>
                </c:pt>
                <c:pt idx="143">
                  <c:v>12.5</c:v>
                </c:pt>
                <c:pt idx="144">
                  <c:v>-13.5</c:v>
                </c:pt>
                <c:pt idx="145">
                  <c:v>-8.5</c:v>
                </c:pt>
                <c:pt idx="146">
                  <c:v>9.5</c:v>
                </c:pt>
                <c:pt idx="147">
                  <c:v>-24.5</c:v>
                </c:pt>
                <c:pt idx="148">
                  <c:v>14.5</c:v>
                </c:pt>
              </c:numCache>
            </c:numRef>
          </c:yVal>
          <c:smooth val="1"/>
        </c:ser>
        <c:ser>
          <c:idx val="1"/>
          <c:order val="1"/>
          <c:tx>
            <c:strRef>
              <c:f>'Estimate Height from Accelerati'!$F$5</c:f>
              <c:strCache>
                <c:ptCount val="1"/>
                <c:pt idx="0">
                  <c:v>Est_Velz [cm/s]</c:v>
                </c:pt>
              </c:strCache>
            </c:strRef>
          </c:tx>
          <c:spPr>
            <a:ln>
              <a:noFill/>
            </a:ln>
          </c:spPr>
          <c:marker>
            <c:symbol val="circle"/>
            <c:size val="7"/>
            <c:spPr>
              <a:solidFill>
                <a:srgbClr val="DB4437"/>
              </a:solidFill>
              <a:ln cmpd="sng">
                <a:solidFill>
                  <a:srgbClr val="DB4437"/>
                </a:solidFill>
              </a:ln>
            </c:spPr>
          </c:marker>
          <c:xVal>
            <c:numRef>
              <c:f>'Estimate Height from Accelerati'!$A$6:$A$1004</c:f>
              <c:numCache>
                <c:formatCode>General</c:formatCode>
                <c:ptCount val="999"/>
                <c:pt idx="0">
                  <c:v>0.04</c:v>
                </c:pt>
                <c:pt idx="1">
                  <c:v>0.14699999999999999</c:v>
                </c:pt>
                <c:pt idx="2">
                  <c:v>0.20699999999999999</c:v>
                </c:pt>
                <c:pt idx="3">
                  <c:v>0.312</c:v>
                </c:pt>
                <c:pt idx="4">
                  <c:v>0.41299999999999998</c:v>
                </c:pt>
                <c:pt idx="5">
                  <c:v>0.51400000000000001</c:v>
                </c:pt>
                <c:pt idx="6">
                  <c:v>0.61899999999999999</c:v>
                </c:pt>
                <c:pt idx="7">
                  <c:v>0.72</c:v>
                </c:pt>
                <c:pt idx="8">
                  <c:v>0.82099999999999995</c:v>
                </c:pt>
                <c:pt idx="9">
                  <c:v>0.92300000000000004</c:v>
                </c:pt>
                <c:pt idx="10">
                  <c:v>1.024</c:v>
                </c:pt>
                <c:pt idx="11">
                  <c:v>1.127</c:v>
                </c:pt>
                <c:pt idx="12">
                  <c:v>1.2290000000000001</c:v>
                </c:pt>
                <c:pt idx="13">
                  <c:v>1.331</c:v>
                </c:pt>
                <c:pt idx="14">
                  <c:v>1.43</c:v>
                </c:pt>
                <c:pt idx="15">
                  <c:v>1.5329999999999999</c:v>
                </c:pt>
                <c:pt idx="16">
                  <c:v>1.6359999999999999</c:v>
                </c:pt>
                <c:pt idx="17">
                  <c:v>1.7390000000000001</c:v>
                </c:pt>
                <c:pt idx="18">
                  <c:v>1.839</c:v>
                </c:pt>
                <c:pt idx="19">
                  <c:v>1.9510000000000001</c:v>
                </c:pt>
                <c:pt idx="20">
                  <c:v>2.0510000000000002</c:v>
                </c:pt>
                <c:pt idx="21">
                  <c:v>2.2469999999999999</c:v>
                </c:pt>
                <c:pt idx="22">
                  <c:v>2.2490000000000001</c:v>
                </c:pt>
                <c:pt idx="23">
                  <c:v>2.363</c:v>
                </c:pt>
                <c:pt idx="24">
                  <c:v>2.4510000000000001</c:v>
                </c:pt>
                <c:pt idx="25">
                  <c:v>2.5539999999999998</c:v>
                </c:pt>
                <c:pt idx="26">
                  <c:v>2.6549999999999998</c:v>
                </c:pt>
                <c:pt idx="27">
                  <c:v>2.7559999999999998</c:v>
                </c:pt>
                <c:pt idx="28">
                  <c:v>2.8580000000000001</c:v>
                </c:pt>
                <c:pt idx="29">
                  <c:v>2.9590000000000001</c:v>
                </c:pt>
                <c:pt idx="30">
                  <c:v>3.012</c:v>
                </c:pt>
                <c:pt idx="31">
                  <c:v>3.1160000000000001</c:v>
                </c:pt>
                <c:pt idx="32">
                  <c:v>3.2160000000000002</c:v>
                </c:pt>
                <c:pt idx="33">
                  <c:v>3.3679999999999999</c:v>
                </c:pt>
                <c:pt idx="34">
                  <c:v>3.4710000000000001</c:v>
                </c:pt>
                <c:pt idx="35">
                  <c:v>3.5230000000000001</c:v>
                </c:pt>
                <c:pt idx="36">
                  <c:v>3.6230000000000002</c:v>
                </c:pt>
                <c:pt idx="37">
                  <c:v>3.7250000000000001</c:v>
                </c:pt>
                <c:pt idx="38">
                  <c:v>3.83</c:v>
                </c:pt>
                <c:pt idx="39">
                  <c:v>3.931</c:v>
                </c:pt>
                <c:pt idx="40">
                  <c:v>4.0309999999999997</c:v>
                </c:pt>
                <c:pt idx="41">
                  <c:v>4.1340000000000003</c:v>
                </c:pt>
                <c:pt idx="42">
                  <c:v>4.2359999999999998</c:v>
                </c:pt>
                <c:pt idx="43">
                  <c:v>4.3380000000000001</c:v>
                </c:pt>
                <c:pt idx="44">
                  <c:v>4.4390000000000001</c:v>
                </c:pt>
                <c:pt idx="45">
                  <c:v>4.5430000000000001</c:v>
                </c:pt>
                <c:pt idx="46">
                  <c:v>4.649</c:v>
                </c:pt>
                <c:pt idx="47">
                  <c:v>4.7779999999999996</c:v>
                </c:pt>
                <c:pt idx="48">
                  <c:v>4.867</c:v>
                </c:pt>
                <c:pt idx="49">
                  <c:v>4.9489999999999998</c:v>
                </c:pt>
                <c:pt idx="50">
                  <c:v>5.0519999999999996</c:v>
                </c:pt>
                <c:pt idx="51">
                  <c:v>5.1539999999999999</c:v>
                </c:pt>
                <c:pt idx="52">
                  <c:v>5.2560000000000002</c:v>
                </c:pt>
                <c:pt idx="53">
                  <c:v>5.3570000000000002</c:v>
                </c:pt>
                <c:pt idx="54">
                  <c:v>5.46</c:v>
                </c:pt>
                <c:pt idx="55">
                  <c:v>5.5620000000000003</c:v>
                </c:pt>
                <c:pt idx="56">
                  <c:v>5.6630000000000003</c:v>
                </c:pt>
                <c:pt idx="57">
                  <c:v>5.766</c:v>
                </c:pt>
                <c:pt idx="58">
                  <c:v>5.8680000000000003</c:v>
                </c:pt>
                <c:pt idx="59">
                  <c:v>5.9690000000000003</c:v>
                </c:pt>
                <c:pt idx="60">
                  <c:v>6.0709999999999997</c:v>
                </c:pt>
                <c:pt idx="61">
                  <c:v>6.173</c:v>
                </c:pt>
                <c:pt idx="62">
                  <c:v>6.2750000000000004</c:v>
                </c:pt>
                <c:pt idx="63">
                  <c:v>6.3769999999999998</c:v>
                </c:pt>
                <c:pt idx="64">
                  <c:v>6.4790000000000001</c:v>
                </c:pt>
                <c:pt idx="65">
                  <c:v>6.5819999999999999</c:v>
                </c:pt>
                <c:pt idx="66">
                  <c:v>6.6849999999999996</c:v>
                </c:pt>
                <c:pt idx="67">
                  <c:v>6.734</c:v>
                </c:pt>
                <c:pt idx="68">
                  <c:v>6.8369999999999997</c:v>
                </c:pt>
                <c:pt idx="69">
                  <c:v>6.9379999999999997</c:v>
                </c:pt>
                <c:pt idx="70">
                  <c:v>7.04</c:v>
                </c:pt>
                <c:pt idx="71">
                  <c:v>7.1420000000000003</c:v>
                </c:pt>
                <c:pt idx="72">
                  <c:v>7.2439999999999998</c:v>
                </c:pt>
                <c:pt idx="73">
                  <c:v>7.3460000000000001</c:v>
                </c:pt>
                <c:pt idx="74">
                  <c:v>7.4480000000000004</c:v>
                </c:pt>
                <c:pt idx="75">
                  <c:v>7.55</c:v>
                </c:pt>
                <c:pt idx="76">
                  <c:v>7.6520000000000001</c:v>
                </c:pt>
                <c:pt idx="77">
                  <c:v>7.7539999999999996</c:v>
                </c:pt>
                <c:pt idx="78">
                  <c:v>7.8559999999999999</c:v>
                </c:pt>
                <c:pt idx="79">
                  <c:v>7.9580000000000002</c:v>
                </c:pt>
                <c:pt idx="80">
                  <c:v>8.06</c:v>
                </c:pt>
                <c:pt idx="81">
                  <c:v>8.1630000000000003</c:v>
                </c:pt>
                <c:pt idx="82">
                  <c:v>8.2650000000000006</c:v>
                </c:pt>
                <c:pt idx="83">
                  <c:v>8.3670000000000009</c:v>
                </c:pt>
                <c:pt idx="84">
                  <c:v>8.468</c:v>
                </c:pt>
                <c:pt idx="85">
                  <c:v>8.57</c:v>
                </c:pt>
                <c:pt idx="86">
                  <c:v>8.6720000000000006</c:v>
                </c:pt>
                <c:pt idx="87">
                  <c:v>8.7739999999999991</c:v>
                </c:pt>
                <c:pt idx="88">
                  <c:v>8.8759999999999994</c:v>
                </c:pt>
                <c:pt idx="89">
                  <c:v>8.9779999999999998</c:v>
                </c:pt>
                <c:pt idx="90">
                  <c:v>9.08</c:v>
                </c:pt>
                <c:pt idx="91">
                  <c:v>9.1829999999999998</c:v>
                </c:pt>
                <c:pt idx="92">
                  <c:v>9.2870000000000008</c:v>
                </c:pt>
                <c:pt idx="93">
                  <c:v>9.3870000000000005</c:v>
                </c:pt>
                <c:pt idx="94">
                  <c:v>9.4870000000000001</c:v>
                </c:pt>
                <c:pt idx="95">
                  <c:v>11.903</c:v>
                </c:pt>
                <c:pt idx="96">
                  <c:v>12.004</c:v>
                </c:pt>
                <c:pt idx="97">
                  <c:v>12.09</c:v>
                </c:pt>
                <c:pt idx="98">
                  <c:v>12.192</c:v>
                </c:pt>
                <c:pt idx="99">
                  <c:v>12.292999999999999</c:v>
                </c:pt>
                <c:pt idx="100">
                  <c:v>12.395</c:v>
                </c:pt>
                <c:pt idx="101">
                  <c:v>12.497</c:v>
                </c:pt>
                <c:pt idx="102">
                  <c:v>12.599</c:v>
                </c:pt>
                <c:pt idx="103">
                  <c:v>12.701000000000001</c:v>
                </c:pt>
                <c:pt idx="104">
                  <c:v>12.804</c:v>
                </c:pt>
                <c:pt idx="105">
                  <c:v>12.906000000000001</c:v>
                </c:pt>
                <c:pt idx="106">
                  <c:v>13.007999999999999</c:v>
                </c:pt>
                <c:pt idx="107">
                  <c:v>13.11</c:v>
                </c:pt>
                <c:pt idx="108">
                  <c:v>13.212</c:v>
                </c:pt>
                <c:pt idx="109">
                  <c:v>13.321</c:v>
                </c:pt>
                <c:pt idx="110">
                  <c:v>13.423</c:v>
                </c:pt>
                <c:pt idx="111">
                  <c:v>13.516999999999999</c:v>
                </c:pt>
                <c:pt idx="112">
                  <c:v>13.62</c:v>
                </c:pt>
                <c:pt idx="113">
                  <c:v>13.724</c:v>
                </c:pt>
                <c:pt idx="114">
                  <c:v>13.826000000000001</c:v>
                </c:pt>
                <c:pt idx="115">
                  <c:v>13.928000000000001</c:v>
                </c:pt>
                <c:pt idx="116">
                  <c:v>14.031000000000001</c:v>
                </c:pt>
                <c:pt idx="117">
                  <c:v>14.132999999999999</c:v>
                </c:pt>
                <c:pt idx="118">
                  <c:v>14.231</c:v>
                </c:pt>
                <c:pt idx="119">
                  <c:v>14.334</c:v>
                </c:pt>
                <c:pt idx="120">
                  <c:v>14.436</c:v>
                </c:pt>
                <c:pt idx="121">
                  <c:v>14.538</c:v>
                </c:pt>
                <c:pt idx="122">
                  <c:v>14.641</c:v>
                </c:pt>
                <c:pt idx="123">
                  <c:v>14.746</c:v>
                </c:pt>
                <c:pt idx="124">
                  <c:v>14.847</c:v>
                </c:pt>
                <c:pt idx="125">
                  <c:v>14.952</c:v>
                </c:pt>
                <c:pt idx="126">
                  <c:v>15.055</c:v>
                </c:pt>
                <c:pt idx="127">
                  <c:v>15.2</c:v>
                </c:pt>
                <c:pt idx="128">
                  <c:v>15.202</c:v>
                </c:pt>
                <c:pt idx="129">
                  <c:v>15.316000000000001</c:v>
                </c:pt>
                <c:pt idx="130">
                  <c:v>15.404999999999999</c:v>
                </c:pt>
                <c:pt idx="131">
                  <c:v>15.506</c:v>
                </c:pt>
                <c:pt idx="132">
                  <c:v>15.608000000000001</c:v>
                </c:pt>
                <c:pt idx="133">
                  <c:v>15.711</c:v>
                </c:pt>
                <c:pt idx="134">
                  <c:v>15.811999999999999</c:v>
                </c:pt>
                <c:pt idx="135">
                  <c:v>15.914</c:v>
                </c:pt>
                <c:pt idx="136">
                  <c:v>16.016999999999999</c:v>
                </c:pt>
                <c:pt idx="137">
                  <c:v>16.117999999999999</c:v>
                </c:pt>
                <c:pt idx="138">
                  <c:v>16.221</c:v>
                </c:pt>
                <c:pt idx="139">
                  <c:v>16.323</c:v>
                </c:pt>
                <c:pt idx="140">
                  <c:v>16.425000000000001</c:v>
                </c:pt>
                <c:pt idx="141">
                  <c:v>16.527000000000001</c:v>
                </c:pt>
                <c:pt idx="142">
                  <c:v>16.629000000000001</c:v>
                </c:pt>
                <c:pt idx="143">
                  <c:v>16.73</c:v>
                </c:pt>
                <c:pt idx="144">
                  <c:v>16.832000000000001</c:v>
                </c:pt>
                <c:pt idx="145">
                  <c:v>16.934000000000001</c:v>
                </c:pt>
                <c:pt idx="146">
                  <c:v>17.036999999999999</c:v>
                </c:pt>
                <c:pt idx="147">
                  <c:v>17.138999999999999</c:v>
                </c:pt>
                <c:pt idx="148">
                  <c:v>17.241</c:v>
                </c:pt>
              </c:numCache>
            </c:numRef>
          </c:xVal>
          <c:yVal>
            <c:numRef>
              <c:f>'Estimate Height from Accelerati'!$F$6:$F$1004</c:f>
              <c:numCache>
                <c:formatCode>General</c:formatCode>
                <c:ptCount val="999"/>
                <c:pt idx="0">
                  <c:v>-5.3499999999999992E-2</c:v>
                </c:pt>
                <c:pt idx="1">
                  <c:v>6.5000000000000058E-3</c:v>
                </c:pt>
                <c:pt idx="2">
                  <c:v>5.9000000000000011E-2</c:v>
                </c:pt>
                <c:pt idx="3">
                  <c:v>0.1095</c:v>
                </c:pt>
                <c:pt idx="4">
                  <c:v>0.1095</c:v>
                </c:pt>
                <c:pt idx="5">
                  <c:v>4.5000000000000179E-3</c:v>
                </c:pt>
                <c:pt idx="6">
                  <c:v>-9.6499999999999961E-2</c:v>
                </c:pt>
                <c:pt idx="7">
                  <c:v>-0.14699999999999996</c:v>
                </c:pt>
                <c:pt idx="8">
                  <c:v>-4.4999999999999873E-2</c:v>
                </c:pt>
                <c:pt idx="9">
                  <c:v>0.20750000000000007</c:v>
                </c:pt>
                <c:pt idx="10">
                  <c:v>0.31050000000000005</c:v>
                </c:pt>
                <c:pt idx="11">
                  <c:v>0.25950000000000001</c:v>
                </c:pt>
                <c:pt idx="12">
                  <c:v>0.15750000000000014</c:v>
                </c:pt>
                <c:pt idx="13">
                  <c:v>0.10800000000000015</c:v>
                </c:pt>
                <c:pt idx="14">
                  <c:v>5.000000000000171E-3</c:v>
                </c:pt>
                <c:pt idx="15">
                  <c:v>-9.7999999999999809E-2</c:v>
                </c:pt>
                <c:pt idx="16">
                  <c:v>-0.20100000000000001</c:v>
                </c:pt>
                <c:pt idx="17">
                  <c:v>-0.20100000000000001</c:v>
                </c:pt>
                <c:pt idx="18">
                  <c:v>-0.14499999999999996</c:v>
                </c:pt>
                <c:pt idx="19">
                  <c:v>-0.19500000000000001</c:v>
                </c:pt>
                <c:pt idx="20">
                  <c:v>-0.29299999999999987</c:v>
                </c:pt>
                <c:pt idx="21">
                  <c:v>-0.29700000000000032</c:v>
                </c:pt>
                <c:pt idx="22">
                  <c:v>-0.35400000000000026</c:v>
                </c:pt>
                <c:pt idx="23">
                  <c:v>-0.26600000000000018</c:v>
                </c:pt>
                <c:pt idx="24">
                  <c:v>-0.16300000000000042</c:v>
                </c:pt>
                <c:pt idx="25">
                  <c:v>-6.2000000000000444E-2</c:v>
                </c:pt>
                <c:pt idx="26">
                  <c:v>-1.1500000000000454E-2</c:v>
                </c:pt>
                <c:pt idx="27">
                  <c:v>-6.2500000000000611E-2</c:v>
                </c:pt>
                <c:pt idx="28">
                  <c:v>-0.16350000000000059</c:v>
                </c:pt>
                <c:pt idx="29">
                  <c:v>-0.26950000000000046</c:v>
                </c:pt>
                <c:pt idx="30">
                  <c:v>-0.47750000000000065</c:v>
                </c:pt>
                <c:pt idx="31">
                  <c:v>-0.47750000000000065</c:v>
                </c:pt>
                <c:pt idx="32">
                  <c:v>-0.32550000000000096</c:v>
                </c:pt>
                <c:pt idx="33">
                  <c:v>-0.32550000000000096</c:v>
                </c:pt>
                <c:pt idx="34">
                  <c:v>-0.40350000000000102</c:v>
                </c:pt>
                <c:pt idx="35">
                  <c:v>-0.50350000000000117</c:v>
                </c:pt>
                <c:pt idx="36">
                  <c:v>-0.70750000000000091</c:v>
                </c:pt>
                <c:pt idx="37">
                  <c:v>-0.86500000000000088</c:v>
                </c:pt>
                <c:pt idx="38">
                  <c:v>-0.81450000000000089</c:v>
                </c:pt>
                <c:pt idx="39">
                  <c:v>-0.76450000000000107</c:v>
                </c:pt>
                <c:pt idx="40">
                  <c:v>-0.76450000000000107</c:v>
                </c:pt>
                <c:pt idx="41">
                  <c:v>-0.9175000000000002</c:v>
                </c:pt>
                <c:pt idx="42">
                  <c:v>-1.0195000000000005</c:v>
                </c:pt>
                <c:pt idx="43">
                  <c:v>-0.96900000000000053</c:v>
                </c:pt>
                <c:pt idx="44">
                  <c:v>-1.0210000000000006</c:v>
                </c:pt>
                <c:pt idx="45">
                  <c:v>-1.0740000000000005</c:v>
                </c:pt>
                <c:pt idx="46">
                  <c:v>-1.0740000000000005</c:v>
                </c:pt>
                <c:pt idx="47">
                  <c:v>-1.1630000000000009</c:v>
                </c:pt>
                <c:pt idx="48">
                  <c:v>-1.2040000000000008</c:v>
                </c:pt>
                <c:pt idx="49">
                  <c:v>-1.2040000000000008</c:v>
                </c:pt>
                <c:pt idx="50">
                  <c:v>-1.255000000000001</c:v>
                </c:pt>
                <c:pt idx="51">
                  <c:v>-1.255000000000001</c:v>
                </c:pt>
                <c:pt idx="52">
                  <c:v>-1.103500000000001</c:v>
                </c:pt>
                <c:pt idx="53">
                  <c:v>-0.89750000000000152</c:v>
                </c:pt>
                <c:pt idx="54">
                  <c:v>-0.74450000000000105</c:v>
                </c:pt>
                <c:pt idx="55">
                  <c:v>-0.54250000000000109</c:v>
                </c:pt>
                <c:pt idx="56">
                  <c:v>-0.43950000000000133</c:v>
                </c:pt>
                <c:pt idx="57">
                  <c:v>-0.38850000000000118</c:v>
                </c:pt>
                <c:pt idx="58">
                  <c:v>-0.33800000000000119</c:v>
                </c:pt>
                <c:pt idx="59">
                  <c:v>-0.3890000000000009</c:v>
                </c:pt>
                <c:pt idx="60">
                  <c:v>-0.33800000000000074</c:v>
                </c:pt>
                <c:pt idx="61">
                  <c:v>-0.3890000000000009</c:v>
                </c:pt>
                <c:pt idx="62">
                  <c:v>-0.54200000000000004</c:v>
                </c:pt>
                <c:pt idx="63">
                  <c:v>-0.64400000000000035</c:v>
                </c:pt>
                <c:pt idx="64">
                  <c:v>-0.69550000000000023</c:v>
                </c:pt>
                <c:pt idx="65">
                  <c:v>-0.64400000000000035</c:v>
                </c:pt>
                <c:pt idx="66">
                  <c:v>-0.64400000000000035</c:v>
                </c:pt>
                <c:pt idx="67">
                  <c:v>-0.59250000000000047</c:v>
                </c:pt>
                <c:pt idx="68">
                  <c:v>-1.1985000000000003</c:v>
                </c:pt>
                <c:pt idx="69">
                  <c:v>-0.58649999999999847</c:v>
                </c:pt>
                <c:pt idx="70">
                  <c:v>2.0145000000000097</c:v>
                </c:pt>
                <c:pt idx="71">
                  <c:v>9.3584999999999674</c:v>
                </c:pt>
                <c:pt idx="72">
                  <c:v>34.807500000000047</c:v>
                </c:pt>
                <c:pt idx="73">
                  <c:v>67.090500000000148</c:v>
                </c:pt>
                <c:pt idx="74">
                  <c:v>87.490500000000026</c:v>
                </c:pt>
                <c:pt idx="75">
                  <c:v>95.803500000000057</c:v>
                </c:pt>
                <c:pt idx="76">
                  <c:v>95.90550000000006</c:v>
                </c:pt>
                <c:pt idx="77">
                  <c:v>92.539500000000046</c:v>
                </c:pt>
                <c:pt idx="78">
                  <c:v>85.654500000000027</c:v>
                </c:pt>
                <c:pt idx="79">
                  <c:v>78.769500000000008</c:v>
                </c:pt>
                <c:pt idx="80">
                  <c:v>70.375000000000028</c:v>
                </c:pt>
                <c:pt idx="81">
                  <c:v>60.174999999999997</c:v>
                </c:pt>
                <c:pt idx="82">
                  <c:v>47.93499999999996</c:v>
                </c:pt>
                <c:pt idx="83">
                  <c:v>35.209000000000074</c:v>
                </c:pt>
                <c:pt idx="84">
                  <c:v>24.601000000000042</c:v>
                </c:pt>
                <c:pt idx="85">
                  <c:v>13.075000000000006</c:v>
                </c:pt>
                <c:pt idx="86">
                  <c:v>1.2430000000001762</c:v>
                </c:pt>
                <c:pt idx="87">
                  <c:v>-6.2539999999998468</c:v>
                </c:pt>
                <c:pt idx="88">
                  <c:v>-8.7019999999998543</c:v>
                </c:pt>
                <c:pt idx="89">
                  <c:v>-10.078999999999859</c:v>
                </c:pt>
                <c:pt idx="90">
                  <c:v>-11.417999999999855</c:v>
                </c:pt>
                <c:pt idx="91">
                  <c:v>-12.301999999999865</c:v>
                </c:pt>
                <c:pt idx="92">
                  <c:v>-10.45199999999987</c:v>
                </c:pt>
                <c:pt idx="93">
                  <c:v>-6.1519999999998856</c:v>
                </c:pt>
                <c:pt idx="94">
                  <c:v>45.792000000000122</c:v>
                </c:pt>
                <c:pt idx="95">
                  <c:v>45.034500000000129</c:v>
                </c:pt>
                <c:pt idx="96">
                  <c:v>46.195500000000131</c:v>
                </c:pt>
                <c:pt idx="97">
                  <c:v>48.13350000000014</c:v>
                </c:pt>
                <c:pt idx="98">
                  <c:v>46.871000000000151</c:v>
                </c:pt>
                <c:pt idx="99">
                  <c:v>42.893000000000143</c:v>
                </c:pt>
                <c:pt idx="100">
                  <c:v>37.436000000000128</c:v>
                </c:pt>
                <c:pt idx="101">
                  <c:v>32.540000000000113</c:v>
                </c:pt>
                <c:pt idx="102">
                  <c:v>24.737000000000087</c:v>
                </c:pt>
                <c:pt idx="103">
                  <c:v>17.784500000000104</c:v>
                </c:pt>
                <c:pt idx="104">
                  <c:v>9.6245000000000793</c:v>
                </c:pt>
                <c:pt idx="105">
                  <c:v>1.9745000000001891</c:v>
                </c:pt>
                <c:pt idx="106">
                  <c:v>1.4645000000001875</c:v>
                </c:pt>
                <c:pt idx="107">
                  <c:v>0.3425000000001841</c:v>
                </c:pt>
                <c:pt idx="108">
                  <c:v>-2.5459999999998155</c:v>
                </c:pt>
                <c:pt idx="109">
                  <c:v>-2.2399999999998146</c:v>
                </c:pt>
                <c:pt idx="110">
                  <c:v>0.11000000000017085</c:v>
                </c:pt>
                <c:pt idx="111">
                  <c:v>-0.35349999999982806</c:v>
                </c:pt>
                <c:pt idx="112">
                  <c:v>-4.8254999999998702</c:v>
                </c:pt>
                <c:pt idx="113">
                  <c:v>-4.9274999999998705</c:v>
                </c:pt>
                <c:pt idx="114">
                  <c:v>7.050000000014478E-2</c:v>
                </c:pt>
                <c:pt idx="115">
                  <c:v>0.58550000000014357</c:v>
                </c:pt>
                <c:pt idx="116">
                  <c:v>1.1975000000001348</c:v>
                </c:pt>
                <c:pt idx="117">
                  <c:v>1.8835000000001401</c:v>
                </c:pt>
                <c:pt idx="118">
                  <c:v>1.1110000000001419</c:v>
                </c:pt>
                <c:pt idx="119">
                  <c:v>3.76300000000015</c:v>
                </c:pt>
                <c:pt idx="120">
                  <c:v>5.1910000000001544</c:v>
                </c:pt>
                <c:pt idx="121">
                  <c:v>7.1995000000001497</c:v>
                </c:pt>
                <c:pt idx="122">
                  <c:v>9.0895000000001573</c:v>
                </c:pt>
                <c:pt idx="123">
                  <c:v>7.4230000000001723</c:v>
                </c:pt>
                <c:pt idx="124">
                  <c:v>-3.5494999999998722</c:v>
                </c:pt>
                <c:pt idx="125">
                  <c:v>-8.4419999999998616</c:v>
                </c:pt>
                <c:pt idx="126">
                  <c:v>0.8380000000001111</c:v>
                </c:pt>
                <c:pt idx="127">
                  <c:v>0.81200000000010242</c:v>
                </c:pt>
                <c:pt idx="128">
                  <c:v>1.3820000000001063</c:v>
                </c:pt>
                <c:pt idx="129">
                  <c:v>2.8505000000000837</c:v>
                </c:pt>
                <c:pt idx="130">
                  <c:v>2.0425000000000768</c:v>
                </c:pt>
                <c:pt idx="131">
                  <c:v>2.6035000000000785</c:v>
                </c:pt>
                <c:pt idx="132">
                  <c:v>0.80100000000008276</c:v>
                </c:pt>
                <c:pt idx="133">
                  <c:v>1.0535000000000805</c:v>
                </c:pt>
                <c:pt idx="134">
                  <c:v>0.39050000000007845</c:v>
                </c:pt>
                <c:pt idx="135">
                  <c:v>-0.53649999999991937</c:v>
                </c:pt>
                <c:pt idx="136">
                  <c:v>-0.63749999999991847</c:v>
                </c:pt>
                <c:pt idx="137">
                  <c:v>-1.9249999999999376</c:v>
                </c:pt>
                <c:pt idx="138">
                  <c:v>-1.8229999999999373</c:v>
                </c:pt>
                <c:pt idx="139">
                  <c:v>-3.2509999999999417</c:v>
                </c:pt>
                <c:pt idx="140">
                  <c:v>-3.8119999999999434</c:v>
                </c:pt>
                <c:pt idx="141">
                  <c:v>-4.3729999999999452</c:v>
                </c:pt>
                <c:pt idx="142">
                  <c:v>-5.2314999999999374</c:v>
                </c:pt>
                <c:pt idx="143">
                  <c:v>-5.2824999999999376</c:v>
                </c:pt>
                <c:pt idx="144">
                  <c:v>-6.404499999999941</c:v>
                </c:pt>
                <c:pt idx="145">
                  <c:v>-6.352999999999942</c:v>
                </c:pt>
                <c:pt idx="146">
                  <c:v>-7.1179999999999444</c:v>
                </c:pt>
                <c:pt idx="147">
                  <c:v>-7.6279999999999459</c:v>
                </c:pt>
                <c:pt idx="148">
                  <c:v>-132.62524999999994</c:v>
                </c:pt>
              </c:numCache>
            </c:numRef>
          </c:yVal>
          <c:smooth val="1"/>
        </c:ser>
        <c:dLbls>
          <c:showLegendKey val="0"/>
          <c:showVal val="0"/>
          <c:showCatName val="0"/>
          <c:showSerName val="0"/>
          <c:showPercent val="0"/>
          <c:showBubbleSize val="0"/>
        </c:dLbls>
        <c:axId val="401296816"/>
        <c:axId val="401297208"/>
      </c:scatterChart>
      <c:valAx>
        <c:axId val="401296816"/>
        <c:scaling>
          <c:orientation val="minMax"/>
        </c:scaling>
        <c:delete val="0"/>
        <c:axPos val="b"/>
        <c:majorGridlines>
          <c:spPr>
            <a:ln>
              <a:solidFill>
                <a:srgbClr val="B7B7B7"/>
              </a:solidFill>
            </a:ln>
          </c:spPr>
        </c:majorGridlines>
        <c:minorGridlines>
          <c:spPr>
            <a:ln>
              <a:solidFill>
                <a:srgbClr val="CCCCCC">
                  <a:alpha val="0"/>
                </a:srgbClr>
              </a:solidFill>
            </a:ln>
          </c:spPr>
        </c:minorGridlines>
        <c:title>
          <c:tx>
            <c:rich>
              <a:bodyPr/>
              <a:lstStyle/>
              <a:p>
                <a:pPr lvl="0">
                  <a:defRPr b="0">
                    <a:solidFill>
                      <a:srgbClr val="000000"/>
                    </a:solidFill>
                    <a:latin typeface="Roboto"/>
                  </a:defRPr>
                </a:pPr>
                <a:r>
                  <a:rPr lang="en-US" b="0">
                    <a:solidFill>
                      <a:srgbClr val="000000"/>
                    </a:solidFill>
                    <a:latin typeface="Roboto"/>
                  </a:rPr>
                  <a:t>Time [seconds]</a:t>
                </a:r>
              </a:p>
            </c:rich>
          </c:tx>
          <c:layout/>
          <c:overlay val="0"/>
        </c:title>
        <c:numFmt formatCode="General" sourceLinked="1"/>
        <c:majorTickMark val="none"/>
        <c:minorTickMark val="none"/>
        <c:tickLblPos val="nextTo"/>
        <c:spPr>
          <a:ln/>
        </c:spPr>
        <c:txPr>
          <a:bodyPr/>
          <a:lstStyle/>
          <a:p>
            <a:pPr lvl="0">
              <a:defRPr b="0">
                <a:solidFill>
                  <a:srgbClr val="000000"/>
                </a:solidFill>
                <a:latin typeface="Roboto"/>
              </a:defRPr>
            </a:pPr>
            <a:endParaRPr lang="en-US"/>
          </a:p>
        </c:txPr>
        <c:crossAx val="401297208"/>
        <c:crosses val="autoZero"/>
        <c:crossBetween val="midCat"/>
      </c:valAx>
      <c:valAx>
        <c:axId val="401297208"/>
        <c:scaling>
          <c:orientation val="minMax"/>
        </c:scaling>
        <c:delete val="0"/>
        <c:axPos val="l"/>
        <c:majorGridlines>
          <c:spPr>
            <a:ln>
              <a:solidFill>
                <a:srgbClr val="B7B7B7"/>
              </a:solidFill>
            </a:ln>
          </c:spPr>
        </c:majorGridlines>
        <c:minorGridlines>
          <c:spPr>
            <a:ln>
              <a:solidFill>
                <a:srgbClr val="CCCCCC">
                  <a:alpha val="0"/>
                </a:srgbClr>
              </a:solidFill>
            </a:ln>
          </c:spPr>
        </c:minorGridlines>
        <c:title>
          <c:tx>
            <c:rich>
              <a:bodyPr/>
              <a:lstStyle/>
              <a:p>
                <a:pPr lvl="0">
                  <a:defRPr b="0">
                    <a:solidFill>
                      <a:srgbClr val="000000"/>
                    </a:solidFill>
                    <a:latin typeface="Roboto"/>
                  </a:defRPr>
                </a:pPr>
                <a:endParaRPr lang="en-US"/>
              </a:p>
            </c:rich>
          </c:tx>
          <c:layout/>
          <c:overlay val="0"/>
        </c:title>
        <c:numFmt formatCode="General" sourceLinked="1"/>
        <c:majorTickMark val="none"/>
        <c:minorTickMark val="none"/>
        <c:tickLblPos val="nextTo"/>
        <c:spPr>
          <a:ln/>
        </c:spPr>
        <c:txPr>
          <a:bodyPr/>
          <a:lstStyle/>
          <a:p>
            <a:pPr lvl="0">
              <a:defRPr b="0">
                <a:solidFill>
                  <a:srgbClr val="000000"/>
                </a:solidFill>
                <a:latin typeface="Roboto"/>
              </a:defRPr>
            </a:pPr>
            <a:endParaRPr lang="en-US"/>
          </a:p>
        </c:txPr>
        <c:crossAx val="401296816"/>
        <c:crosses val="autoZero"/>
        <c:crossBetween val="midCat"/>
      </c:valAx>
    </c:plotArea>
    <c:legend>
      <c:legendPos val="r"/>
      <c:layout/>
      <c:overlay val="0"/>
      <c:txPr>
        <a:bodyPr/>
        <a:lstStyle/>
        <a:p>
          <a:pPr lvl="0">
            <a:defRPr b="1" i="0">
              <a:solidFill>
                <a:srgbClr val="000000"/>
              </a:solidFill>
              <a:latin typeface="Roboto"/>
            </a:defRPr>
          </a:pPr>
          <a:endParaRPr lang="en-US"/>
        </a:p>
      </c:txPr>
    </c:legend>
    <c:plotVisOnly val="1"/>
    <c:dispBlanksAs val="zero"/>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1"/>
        <c:ser>
          <c:idx val="0"/>
          <c:order val="0"/>
          <c:tx>
            <c:strRef>
              <c:f>'Estimate Height from Accelerati'!$B$5</c:f>
              <c:strCache>
                <c:ptCount val="1"/>
                <c:pt idx="0">
                  <c:v>Height [cm]</c:v>
                </c:pt>
              </c:strCache>
            </c:strRef>
          </c:tx>
          <c:spPr>
            <a:ln>
              <a:noFill/>
            </a:ln>
          </c:spPr>
          <c:marker>
            <c:symbol val="circle"/>
            <c:size val="7"/>
            <c:spPr>
              <a:solidFill>
                <a:srgbClr val="4285F4"/>
              </a:solidFill>
              <a:ln cmpd="sng">
                <a:solidFill>
                  <a:srgbClr val="4285F4"/>
                </a:solidFill>
              </a:ln>
            </c:spPr>
          </c:marker>
          <c:xVal>
            <c:numRef>
              <c:f>'Estimate Height from Accelerati'!$A$6:$A$1004</c:f>
              <c:numCache>
                <c:formatCode>General</c:formatCode>
                <c:ptCount val="999"/>
                <c:pt idx="0">
                  <c:v>0.04</c:v>
                </c:pt>
                <c:pt idx="1">
                  <c:v>0.14699999999999999</c:v>
                </c:pt>
                <c:pt idx="2">
                  <c:v>0.20699999999999999</c:v>
                </c:pt>
                <c:pt idx="3">
                  <c:v>0.312</c:v>
                </c:pt>
                <c:pt idx="4">
                  <c:v>0.41299999999999998</c:v>
                </c:pt>
                <c:pt idx="5">
                  <c:v>0.51400000000000001</c:v>
                </c:pt>
                <c:pt idx="6">
                  <c:v>0.61899999999999999</c:v>
                </c:pt>
                <c:pt idx="7">
                  <c:v>0.72</c:v>
                </c:pt>
                <c:pt idx="8">
                  <c:v>0.82099999999999995</c:v>
                </c:pt>
                <c:pt idx="9">
                  <c:v>0.92300000000000004</c:v>
                </c:pt>
                <c:pt idx="10">
                  <c:v>1.024</c:v>
                </c:pt>
                <c:pt idx="11">
                  <c:v>1.127</c:v>
                </c:pt>
                <c:pt idx="12">
                  <c:v>1.2290000000000001</c:v>
                </c:pt>
                <c:pt idx="13">
                  <c:v>1.331</c:v>
                </c:pt>
                <c:pt idx="14">
                  <c:v>1.43</c:v>
                </c:pt>
                <c:pt idx="15">
                  <c:v>1.5329999999999999</c:v>
                </c:pt>
                <c:pt idx="16">
                  <c:v>1.6359999999999999</c:v>
                </c:pt>
                <c:pt idx="17">
                  <c:v>1.7390000000000001</c:v>
                </c:pt>
                <c:pt idx="18">
                  <c:v>1.839</c:v>
                </c:pt>
                <c:pt idx="19">
                  <c:v>1.9510000000000001</c:v>
                </c:pt>
                <c:pt idx="20">
                  <c:v>2.0510000000000002</c:v>
                </c:pt>
                <c:pt idx="21">
                  <c:v>2.2469999999999999</c:v>
                </c:pt>
                <c:pt idx="22">
                  <c:v>2.2490000000000001</c:v>
                </c:pt>
                <c:pt idx="23">
                  <c:v>2.363</c:v>
                </c:pt>
                <c:pt idx="24">
                  <c:v>2.4510000000000001</c:v>
                </c:pt>
                <c:pt idx="25">
                  <c:v>2.5539999999999998</c:v>
                </c:pt>
                <c:pt idx="26">
                  <c:v>2.6549999999999998</c:v>
                </c:pt>
                <c:pt idx="27">
                  <c:v>2.7559999999999998</c:v>
                </c:pt>
                <c:pt idx="28">
                  <c:v>2.8580000000000001</c:v>
                </c:pt>
                <c:pt idx="29">
                  <c:v>2.9590000000000001</c:v>
                </c:pt>
                <c:pt idx="30">
                  <c:v>3.012</c:v>
                </c:pt>
                <c:pt idx="31">
                  <c:v>3.1160000000000001</c:v>
                </c:pt>
                <c:pt idx="32">
                  <c:v>3.2160000000000002</c:v>
                </c:pt>
                <c:pt idx="33">
                  <c:v>3.3679999999999999</c:v>
                </c:pt>
                <c:pt idx="34">
                  <c:v>3.4710000000000001</c:v>
                </c:pt>
                <c:pt idx="35">
                  <c:v>3.5230000000000001</c:v>
                </c:pt>
                <c:pt idx="36">
                  <c:v>3.6230000000000002</c:v>
                </c:pt>
                <c:pt idx="37">
                  <c:v>3.7250000000000001</c:v>
                </c:pt>
                <c:pt idx="38">
                  <c:v>3.83</c:v>
                </c:pt>
                <c:pt idx="39">
                  <c:v>3.931</c:v>
                </c:pt>
                <c:pt idx="40">
                  <c:v>4.0309999999999997</c:v>
                </c:pt>
                <c:pt idx="41">
                  <c:v>4.1340000000000003</c:v>
                </c:pt>
                <c:pt idx="42">
                  <c:v>4.2359999999999998</c:v>
                </c:pt>
                <c:pt idx="43">
                  <c:v>4.3380000000000001</c:v>
                </c:pt>
                <c:pt idx="44">
                  <c:v>4.4390000000000001</c:v>
                </c:pt>
                <c:pt idx="45">
                  <c:v>4.5430000000000001</c:v>
                </c:pt>
                <c:pt idx="46">
                  <c:v>4.649</c:v>
                </c:pt>
                <c:pt idx="47">
                  <c:v>4.7779999999999996</c:v>
                </c:pt>
                <c:pt idx="48">
                  <c:v>4.867</c:v>
                </c:pt>
                <c:pt idx="49">
                  <c:v>4.9489999999999998</c:v>
                </c:pt>
                <c:pt idx="50">
                  <c:v>5.0519999999999996</c:v>
                </c:pt>
                <c:pt idx="51">
                  <c:v>5.1539999999999999</c:v>
                </c:pt>
                <c:pt idx="52">
                  <c:v>5.2560000000000002</c:v>
                </c:pt>
                <c:pt idx="53">
                  <c:v>5.3570000000000002</c:v>
                </c:pt>
                <c:pt idx="54">
                  <c:v>5.46</c:v>
                </c:pt>
                <c:pt idx="55">
                  <c:v>5.5620000000000003</c:v>
                </c:pt>
                <c:pt idx="56">
                  <c:v>5.6630000000000003</c:v>
                </c:pt>
                <c:pt idx="57">
                  <c:v>5.766</c:v>
                </c:pt>
                <c:pt idx="58">
                  <c:v>5.8680000000000003</c:v>
                </c:pt>
                <c:pt idx="59">
                  <c:v>5.9690000000000003</c:v>
                </c:pt>
                <c:pt idx="60">
                  <c:v>6.0709999999999997</c:v>
                </c:pt>
                <c:pt idx="61">
                  <c:v>6.173</c:v>
                </c:pt>
                <c:pt idx="62">
                  <c:v>6.2750000000000004</c:v>
                </c:pt>
                <c:pt idx="63">
                  <c:v>6.3769999999999998</c:v>
                </c:pt>
                <c:pt idx="64">
                  <c:v>6.4790000000000001</c:v>
                </c:pt>
                <c:pt idx="65">
                  <c:v>6.5819999999999999</c:v>
                </c:pt>
                <c:pt idx="66">
                  <c:v>6.6849999999999996</c:v>
                </c:pt>
                <c:pt idx="67">
                  <c:v>6.734</c:v>
                </c:pt>
                <c:pt idx="68">
                  <c:v>6.8369999999999997</c:v>
                </c:pt>
                <c:pt idx="69">
                  <c:v>6.9379999999999997</c:v>
                </c:pt>
                <c:pt idx="70">
                  <c:v>7.04</c:v>
                </c:pt>
                <c:pt idx="71">
                  <c:v>7.1420000000000003</c:v>
                </c:pt>
                <c:pt idx="72">
                  <c:v>7.2439999999999998</c:v>
                </c:pt>
                <c:pt idx="73">
                  <c:v>7.3460000000000001</c:v>
                </c:pt>
                <c:pt idx="74">
                  <c:v>7.4480000000000004</c:v>
                </c:pt>
                <c:pt idx="75">
                  <c:v>7.55</c:v>
                </c:pt>
                <c:pt idx="76">
                  <c:v>7.6520000000000001</c:v>
                </c:pt>
                <c:pt idx="77">
                  <c:v>7.7539999999999996</c:v>
                </c:pt>
                <c:pt idx="78">
                  <c:v>7.8559999999999999</c:v>
                </c:pt>
                <c:pt idx="79">
                  <c:v>7.9580000000000002</c:v>
                </c:pt>
                <c:pt idx="80">
                  <c:v>8.06</c:v>
                </c:pt>
                <c:pt idx="81">
                  <c:v>8.1630000000000003</c:v>
                </c:pt>
                <c:pt idx="82">
                  <c:v>8.2650000000000006</c:v>
                </c:pt>
                <c:pt idx="83">
                  <c:v>8.3670000000000009</c:v>
                </c:pt>
                <c:pt idx="84">
                  <c:v>8.468</c:v>
                </c:pt>
                <c:pt idx="85">
                  <c:v>8.57</c:v>
                </c:pt>
                <c:pt idx="86">
                  <c:v>8.6720000000000006</c:v>
                </c:pt>
                <c:pt idx="87">
                  <c:v>8.7739999999999991</c:v>
                </c:pt>
                <c:pt idx="88">
                  <c:v>8.8759999999999994</c:v>
                </c:pt>
                <c:pt idx="89">
                  <c:v>8.9779999999999998</c:v>
                </c:pt>
                <c:pt idx="90">
                  <c:v>9.08</c:v>
                </c:pt>
                <c:pt idx="91">
                  <c:v>9.1829999999999998</c:v>
                </c:pt>
                <c:pt idx="92">
                  <c:v>9.2870000000000008</c:v>
                </c:pt>
                <c:pt idx="93">
                  <c:v>9.3870000000000005</c:v>
                </c:pt>
                <c:pt idx="94">
                  <c:v>9.4870000000000001</c:v>
                </c:pt>
                <c:pt idx="95">
                  <c:v>11.903</c:v>
                </c:pt>
                <c:pt idx="96">
                  <c:v>12.004</c:v>
                </c:pt>
                <c:pt idx="97">
                  <c:v>12.09</c:v>
                </c:pt>
                <c:pt idx="98">
                  <c:v>12.192</c:v>
                </c:pt>
                <c:pt idx="99">
                  <c:v>12.292999999999999</c:v>
                </c:pt>
                <c:pt idx="100">
                  <c:v>12.395</c:v>
                </c:pt>
                <c:pt idx="101">
                  <c:v>12.497</c:v>
                </c:pt>
                <c:pt idx="102">
                  <c:v>12.599</c:v>
                </c:pt>
                <c:pt idx="103">
                  <c:v>12.701000000000001</c:v>
                </c:pt>
                <c:pt idx="104">
                  <c:v>12.804</c:v>
                </c:pt>
                <c:pt idx="105">
                  <c:v>12.906000000000001</c:v>
                </c:pt>
                <c:pt idx="106">
                  <c:v>13.007999999999999</c:v>
                </c:pt>
                <c:pt idx="107">
                  <c:v>13.11</c:v>
                </c:pt>
                <c:pt idx="108">
                  <c:v>13.212</c:v>
                </c:pt>
                <c:pt idx="109">
                  <c:v>13.321</c:v>
                </c:pt>
                <c:pt idx="110">
                  <c:v>13.423</c:v>
                </c:pt>
                <c:pt idx="111">
                  <c:v>13.516999999999999</c:v>
                </c:pt>
                <c:pt idx="112">
                  <c:v>13.62</c:v>
                </c:pt>
                <c:pt idx="113">
                  <c:v>13.724</c:v>
                </c:pt>
                <c:pt idx="114">
                  <c:v>13.826000000000001</c:v>
                </c:pt>
                <c:pt idx="115">
                  <c:v>13.928000000000001</c:v>
                </c:pt>
                <c:pt idx="116">
                  <c:v>14.031000000000001</c:v>
                </c:pt>
                <c:pt idx="117">
                  <c:v>14.132999999999999</c:v>
                </c:pt>
                <c:pt idx="118">
                  <c:v>14.231</c:v>
                </c:pt>
                <c:pt idx="119">
                  <c:v>14.334</c:v>
                </c:pt>
                <c:pt idx="120">
                  <c:v>14.436</c:v>
                </c:pt>
                <c:pt idx="121">
                  <c:v>14.538</c:v>
                </c:pt>
                <c:pt idx="122">
                  <c:v>14.641</c:v>
                </c:pt>
                <c:pt idx="123">
                  <c:v>14.746</c:v>
                </c:pt>
                <c:pt idx="124">
                  <c:v>14.847</c:v>
                </c:pt>
                <c:pt idx="125">
                  <c:v>14.952</c:v>
                </c:pt>
                <c:pt idx="126">
                  <c:v>15.055</c:v>
                </c:pt>
                <c:pt idx="127">
                  <c:v>15.2</c:v>
                </c:pt>
                <c:pt idx="128">
                  <c:v>15.202</c:v>
                </c:pt>
                <c:pt idx="129">
                  <c:v>15.316000000000001</c:v>
                </c:pt>
                <c:pt idx="130">
                  <c:v>15.404999999999999</c:v>
                </c:pt>
                <c:pt idx="131">
                  <c:v>15.506</c:v>
                </c:pt>
                <c:pt idx="132">
                  <c:v>15.608000000000001</c:v>
                </c:pt>
                <c:pt idx="133">
                  <c:v>15.711</c:v>
                </c:pt>
                <c:pt idx="134">
                  <c:v>15.811999999999999</c:v>
                </c:pt>
                <c:pt idx="135">
                  <c:v>15.914</c:v>
                </c:pt>
                <c:pt idx="136">
                  <c:v>16.016999999999999</c:v>
                </c:pt>
                <c:pt idx="137">
                  <c:v>16.117999999999999</c:v>
                </c:pt>
                <c:pt idx="138">
                  <c:v>16.221</c:v>
                </c:pt>
                <c:pt idx="139">
                  <c:v>16.323</c:v>
                </c:pt>
                <c:pt idx="140">
                  <c:v>16.425000000000001</c:v>
                </c:pt>
                <c:pt idx="141">
                  <c:v>16.527000000000001</c:v>
                </c:pt>
                <c:pt idx="142">
                  <c:v>16.629000000000001</c:v>
                </c:pt>
                <c:pt idx="143">
                  <c:v>16.73</c:v>
                </c:pt>
                <c:pt idx="144">
                  <c:v>16.832000000000001</c:v>
                </c:pt>
                <c:pt idx="145">
                  <c:v>16.934000000000001</c:v>
                </c:pt>
                <c:pt idx="146">
                  <c:v>17.036999999999999</c:v>
                </c:pt>
                <c:pt idx="147">
                  <c:v>17.138999999999999</c:v>
                </c:pt>
                <c:pt idx="148">
                  <c:v>17.241</c:v>
                </c:pt>
              </c:numCache>
            </c:numRef>
          </c:xVal>
          <c:yVal>
            <c:numRef>
              <c:f>'Estimate Height from Accelerati'!$B$6:$B$191</c:f>
              <c:numCache>
                <c:formatCode>General</c:formatCode>
                <c:ptCount val="1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10</c:v>
                </c:pt>
                <c:pt idx="77">
                  <c:v>20</c:v>
                </c:pt>
                <c:pt idx="78">
                  <c:v>20</c:v>
                </c:pt>
                <c:pt idx="79">
                  <c:v>30</c:v>
                </c:pt>
                <c:pt idx="80">
                  <c:v>40</c:v>
                </c:pt>
                <c:pt idx="81">
                  <c:v>40</c:v>
                </c:pt>
                <c:pt idx="82">
                  <c:v>50</c:v>
                </c:pt>
                <c:pt idx="83">
                  <c:v>60</c:v>
                </c:pt>
                <c:pt idx="84">
                  <c:v>60</c:v>
                </c:pt>
                <c:pt idx="85">
                  <c:v>70</c:v>
                </c:pt>
                <c:pt idx="86">
                  <c:v>70</c:v>
                </c:pt>
                <c:pt idx="87">
                  <c:v>70</c:v>
                </c:pt>
                <c:pt idx="88">
                  <c:v>70</c:v>
                </c:pt>
                <c:pt idx="89">
                  <c:v>70</c:v>
                </c:pt>
                <c:pt idx="90">
                  <c:v>70</c:v>
                </c:pt>
                <c:pt idx="91">
                  <c:v>70</c:v>
                </c:pt>
                <c:pt idx="92">
                  <c:v>70</c:v>
                </c:pt>
                <c:pt idx="93">
                  <c:v>60</c:v>
                </c:pt>
                <c:pt idx="94">
                  <c:v>60</c:v>
                </c:pt>
                <c:pt idx="95">
                  <c:v>60</c:v>
                </c:pt>
                <c:pt idx="96">
                  <c:v>70</c:v>
                </c:pt>
                <c:pt idx="97">
                  <c:v>70</c:v>
                </c:pt>
                <c:pt idx="98">
                  <c:v>70</c:v>
                </c:pt>
                <c:pt idx="99">
                  <c:v>70</c:v>
                </c:pt>
                <c:pt idx="100">
                  <c:v>70</c:v>
                </c:pt>
                <c:pt idx="101">
                  <c:v>70</c:v>
                </c:pt>
                <c:pt idx="102">
                  <c:v>70</c:v>
                </c:pt>
                <c:pt idx="103">
                  <c:v>70</c:v>
                </c:pt>
                <c:pt idx="104">
                  <c:v>70</c:v>
                </c:pt>
                <c:pt idx="105">
                  <c:v>60</c:v>
                </c:pt>
                <c:pt idx="106">
                  <c:v>60</c:v>
                </c:pt>
                <c:pt idx="107">
                  <c:v>60</c:v>
                </c:pt>
                <c:pt idx="108">
                  <c:v>50</c:v>
                </c:pt>
                <c:pt idx="109">
                  <c:v>50</c:v>
                </c:pt>
                <c:pt idx="110">
                  <c:v>40</c:v>
                </c:pt>
                <c:pt idx="111">
                  <c:v>40</c:v>
                </c:pt>
                <c:pt idx="112">
                  <c:v>30</c:v>
                </c:pt>
                <c:pt idx="113">
                  <c:v>30</c:v>
                </c:pt>
                <c:pt idx="114">
                  <c:v>30</c:v>
                </c:pt>
                <c:pt idx="115">
                  <c:v>20</c:v>
                </c:pt>
                <c:pt idx="116">
                  <c:v>20</c:v>
                </c:pt>
                <c:pt idx="117">
                  <c:v>10</c:v>
                </c:pt>
                <c:pt idx="118">
                  <c:v>10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numCache>
            </c:numRef>
          </c:yVal>
          <c:smooth val="1"/>
        </c:ser>
        <c:ser>
          <c:idx val="1"/>
          <c:order val="1"/>
          <c:tx>
            <c:strRef>
              <c:f>'Estimate Height from Accelerati'!$G$5</c:f>
              <c:strCache>
                <c:ptCount val="1"/>
                <c:pt idx="0">
                  <c:v>Est_Height [cm]</c:v>
                </c:pt>
              </c:strCache>
            </c:strRef>
          </c:tx>
          <c:spPr>
            <a:ln>
              <a:noFill/>
            </a:ln>
          </c:spPr>
          <c:marker>
            <c:symbol val="circle"/>
            <c:size val="7"/>
            <c:spPr>
              <a:solidFill>
                <a:srgbClr val="DB4437"/>
              </a:solidFill>
              <a:ln cmpd="sng">
                <a:solidFill>
                  <a:srgbClr val="DB4437"/>
                </a:solidFill>
              </a:ln>
            </c:spPr>
          </c:marker>
          <c:xVal>
            <c:numRef>
              <c:f>'Estimate Height from Accelerati'!$A$6:$A$1004</c:f>
              <c:numCache>
                <c:formatCode>General</c:formatCode>
                <c:ptCount val="999"/>
                <c:pt idx="0">
                  <c:v>0.04</c:v>
                </c:pt>
                <c:pt idx="1">
                  <c:v>0.14699999999999999</c:v>
                </c:pt>
                <c:pt idx="2">
                  <c:v>0.20699999999999999</c:v>
                </c:pt>
                <c:pt idx="3">
                  <c:v>0.312</c:v>
                </c:pt>
                <c:pt idx="4">
                  <c:v>0.41299999999999998</c:v>
                </c:pt>
                <c:pt idx="5">
                  <c:v>0.51400000000000001</c:v>
                </c:pt>
                <c:pt idx="6">
                  <c:v>0.61899999999999999</c:v>
                </c:pt>
                <c:pt idx="7">
                  <c:v>0.72</c:v>
                </c:pt>
                <c:pt idx="8">
                  <c:v>0.82099999999999995</c:v>
                </c:pt>
                <c:pt idx="9">
                  <c:v>0.92300000000000004</c:v>
                </c:pt>
                <c:pt idx="10">
                  <c:v>1.024</c:v>
                </c:pt>
                <c:pt idx="11">
                  <c:v>1.127</c:v>
                </c:pt>
                <c:pt idx="12">
                  <c:v>1.2290000000000001</c:v>
                </c:pt>
                <c:pt idx="13">
                  <c:v>1.331</c:v>
                </c:pt>
                <c:pt idx="14">
                  <c:v>1.43</c:v>
                </c:pt>
                <c:pt idx="15">
                  <c:v>1.5329999999999999</c:v>
                </c:pt>
                <c:pt idx="16">
                  <c:v>1.6359999999999999</c:v>
                </c:pt>
                <c:pt idx="17">
                  <c:v>1.7390000000000001</c:v>
                </c:pt>
                <c:pt idx="18">
                  <c:v>1.839</c:v>
                </c:pt>
                <c:pt idx="19">
                  <c:v>1.9510000000000001</c:v>
                </c:pt>
                <c:pt idx="20">
                  <c:v>2.0510000000000002</c:v>
                </c:pt>
                <c:pt idx="21">
                  <c:v>2.2469999999999999</c:v>
                </c:pt>
                <c:pt idx="22">
                  <c:v>2.2490000000000001</c:v>
                </c:pt>
                <c:pt idx="23">
                  <c:v>2.363</c:v>
                </c:pt>
                <c:pt idx="24">
                  <c:v>2.4510000000000001</c:v>
                </c:pt>
                <c:pt idx="25">
                  <c:v>2.5539999999999998</c:v>
                </c:pt>
                <c:pt idx="26">
                  <c:v>2.6549999999999998</c:v>
                </c:pt>
                <c:pt idx="27">
                  <c:v>2.7559999999999998</c:v>
                </c:pt>
                <c:pt idx="28">
                  <c:v>2.8580000000000001</c:v>
                </c:pt>
                <c:pt idx="29">
                  <c:v>2.9590000000000001</c:v>
                </c:pt>
                <c:pt idx="30">
                  <c:v>3.012</c:v>
                </c:pt>
                <c:pt idx="31">
                  <c:v>3.1160000000000001</c:v>
                </c:pt>
                <c:pt idx="32">
                  <c:v>3.2160000000000002</c:v>
                </c:pt>
                <c:pt idx="33">
                  <c:v>3.3679999999999999</c:v>
                </c:pt>
                <c:pt idx="34">
                  <c:v>3.4710000000000001</c:v>
                </c:pt>
                <c:pt idx="35">
                  <c:v>3.5230000000000001</c:v>
                </c:pt>
                <c:pt idx="36">
                  <c:v>3.6230000000000002</c:v>
                </c:pt>
                <c:pt idx="37">
                  <c:v>3.7250000000000001</c:v>
                </c:pt>
                <c:pt idx="38">
                  <c:v>3.83</c:v>
                </c:pt>
                <c:pt idx="39">
                  <c:v>3.931</c:v>
                </c:pt>
                <c:pt idx="40">
                  <c:v>4.0309999999999997</c:v>
                </c:pt>
                <c:pt idx="41">
                  <c:v>4.1340000000000003</c:v>
                </c:pt>
                <c:pt idx="42">
                  <c:v>4.2359999999999998</c:v>
                </c:pt>
                <c:pt idx="43">
                  <c:v>4.3380000000000001</c:v>
                </c:pt>
                <c:pt idx="44">
                  <c:v>4.4390000000000001</c:v>
                </c:pt>
                <c:pt idx="45">
                  <c:v>4.5430000000000001</c:v>
                </c:pt>
                <c:pt idx="46">
                  <c:v>4.649</c:v>
                </c:pt>
                <c:pt idx="47">
                  <c:v>4.7779999999999996</c:v>
                </c:pt>
                <c:pt idx="48">
                  <c:v>4.867</c:v>
                </c:pt>
                <c:pt idx="49">
                  <c:v>4.9489999999999998</c:v>
                </c:pt>
                <c:pt idx="50">
                  <c:v>5.0519999999999996</c:v>
                </c:pt>
                <c:pt idx="51">
                  <c:v>5.1539999999999999</c:v>
                </c:pt>
                <c:pt idx="52">
                  <c:v>5.2560000000000002</c:v>
                </c:pt>
                <c:pt idx="53">
                  <c:v>5.3570000000000002</c:v>
                </c:pt>
                <c:pt idx="54">
                  <c:v>5.46</c:v>
                </c:pt>
                <c:pt idx="55">
                  <c:v>5.5620000000000003</c:v>
                </c:pt>
                <c:pt idx="56">
                  <c:v>5.6630000000000003</c:v>
                </c:pt>
                <c:pt idx="57">
                  <c:v>5.766</c:v>
                </c:pt>
                <c:pt idx="58">
                  <c:v>5.8680000000000003</c:v>
                </c:pt>
                <c:pt idx="59">
                  <c:v>5.9690000000000003</c:v>
                </c:pt>
                <c:pt idx="60">
                  <c:v>6.0709999999999997</c:v>
                </c:pt>
                <c:pt idx="61">
                  <c:v>6.173</c:v>
                </c:pt>
                <c:pt idx="62">
                  <c:v>6.2750000000000004</c:v>
                </c:pt>
                <c:pt idx="63">
                  <c:v>6.3769999999999998</c:v>
                </c:pt>
                <c:pt idx="64">
                  <c:v>6.4790000000000001</c:v>
                </c:pt>
                <c:pt idx="65">
                  <c:v>6.5819999999999999</c:v>
                </c:pt>
                <c:pt idx="66">
                  <c:v>6.6849999999999996</c:v>
                </c:pt>
                <c:pt idx="67">
                  <c:v>6.734</c:v>
                </c:pt>
                <c:pt idx="68">
                  <c:v>6.8369999999999997</c:v>
                </c:pt>
                <c:pt idx="69">
                  <c:v>6.9379999999999997</c:v>
                </c:pt>
                <c:pt idx="70">
                  <c:v>7.04</c:v>
                </c:pt>
                <c:pt idx="71">
                  <c:v>7.1420000000000003</c:v>
                </c:pt>
                <c:pt idx="72">
                  <c:v>7.2439999999999998</c:v>
                </c:pt>
                <c:pt idx="73">
                  <c:v>7.3460000000000001</c:v>
                </c:pt>
                <c:pt idx="74">
                  <c:v>7.4480000000000004</c:v>
                </c:pt>
                <c:pt idx="75">
                  <c:v>7.55</c:v>
                </c:pt>
                <c:pt idx="76">
                  <c:v>7.6520000000000001</c:v>
                </c:pt>
                <c:pt idx="77">
                  <c:v>7.7539999999999996</c:v>
                </c:pt>
                <c:pt idx="78">
                  <c:v>7.8559999999999999</c:v>
                </c:pt>
                <c:pt idx="79">
                  <c:v>7.9580000000000002</c:v>
                </c:pt>
                <c:pt idx="80">
                  <c:v>8.06</c:v>
                </c:pt>
                <c:pt idx="81">
                  <c:v>8.1630000000000003</c:v>
                </c:pt>
                <c:pt idx="82">
                  <c:v>8.2650000000000006</c:v>
                </c:pt>
                <c:pt idx="83">
                  <c:v>8.3670000000000009</c:v>
                </c:pt>
                <c:pt idx="84">
                  <c:v>8.468</c:v>
                </c:pt>
                <c:pt idx="85">
                  <c:v>8.57</c:v>
                </c:pt>
                <c:pt idx="86">
                  <c:v>8.6720000000000006</c:v>
                </c:pt>
                <c:pt idx="87">
                  <c:v>8.7739999999999991</c:v>
                </c:pt>
                <c:pt idx="88">
                  <c:v>8.8759999999999994</c:v>
                </c:pt>
                <c:pt idx="89">
                  <c:v>8.9779999999999998</c:v>
                </c:pt>
                <c:pt idx="90">
                  <c:v>9.08</c:v>
                </c:pt>
                <c:pt idx="91">
                  <c:v>9.1829999999999998</c:v>
                </c:pt>
                <c:pt idx="92">
                  <c:v>9.2870000000000008</c:v>
                </c:pt>
                <c:pt idx="93">
                  <c:v>9.3870000000000005</c:v>
                </c:pt>
                <c:pt idx="94">
                  <c:v>9.4870000000000001</c:v>
                </c:pt>
                <c:pt idx="95">
                  <c:v>11.903</c:v>
                </c:pt>
                <c:pt idx="96">
                  <c:v>12.004</c:v>
                </c:pt>
                <c:pt idx="97">
                  <c:v>12.09</c:v>
                </c:pt>
                <c:pt idx="98">
                  <c:v>12.192</c:v>
                </c:pt>
                <c:pt idx="99">
                  <c:v>12.292999999999999</c:v>
                </c:pt>
                <c:pt idx="100">
                  <c:v>12.395</c:v>
                </c:pt>
                <c:pt idx="101">
                  <c:v>12.497</c:v>
                </c:pt>
                <c:pt idx="102">
                  <c:v>12.599</c:v>
                </c:pt>
                <c:pt idx="103">
                  <c:v>12.701000000000001</c:v>
                </c:pt>
                <c:pt idx="104">
                  <c:v>12.804</c:v>
                </c:pt>
                <c:pt idx="105">
                  <c:v>12.906000000000001</c:v>
                </c:pt>
                <c:pt idx="106">
                  <c:v>13.007999999999999</c:v>
                </c:pt>
                <c:pt idx="107">
                  <c:v>13.11</c:v>
                </c:pt>
                <c:pt idx="108">
                  <c:v>13.212</c:v>
                </c:pt>
                <c:pt idx="109">
                  <c:v>13.321</c:v>
                </c:pt>
                <c:pt idx="110">
                  <c:v>13.423</c:v>
                </c:pt>
                <c:pt idx="111">
                  <c:v>13.516999999999999</c:v>
                </c:pt>
                <c:pt idx="112">
                  <c:v>13.62</c:v>
                </c:pt>
                <c:pt idx="113">
                  <c:v>13.724</c:v>
                </c:pt>
                <c:pt idx="114">
                  <c:v>13.826000000000001</c:v>
                </c:pt>
                <c:pt idx="115">
                  <c:v>13.928000000000001</c:v>
                </c:pt>
                <c:pt idx="116">
                  <c:v>14.031000000000001</c:v>
                </c:pt>
                <c:pt idx="117">
                  <c:v>14.132999999999999</c:v>
                </c:pt>
                <c:pt idx="118">
                  <c:v>14.231</c:v>
                </c:pt>
                <c:pt idx="119">
                  <c:v>14.334</c:v>
                </c:pt>
                <c:pt idx="120">
                  <c:v>14.436</c:v>
                </c:pt>
                <c:pt idx="121">
                  <c:v>14.538</c:v>
                </c:pt>
                <c:pt idx="122">
                  <c:v>14.641</c:v>
                </c:pt>
                <c:pt idx="123">
                  <c:v>14.746</c:v>
                </c:pt>
                <c:pt idx="124">
                  <c:v>14.847</c:v>
                </c:pt>
                <c:pt idx="125">
                  <c:v>14.952</c:v>
                </c:pt>
                <c:pt idx="126">
                  <c:v>15.055</c:v>
                </c:pt>
                <c:pt idx="127">
                  <c:v>15.2</c:v>
                </c:pt>
                <c:pt idx="128">
                  <c:v>15.202</c:v>
                </c:pt>
                <c:pt idx="129">
                  <c:v>15.316000000000001</c:v>
                </c:pt>
                <c:pt idx="130">
                  <c:v>15.404999999999999</c:v>
                </c:pt>
                <c:pt idx="131">
                  <c:v>15.506</c:v>
                </c:pt>
                <c:pt idx="132">
                  <c:v>15.608000000000001</c:v>
                </c:pt>
                <c:pt idx="133">
                  <c:v>15.711</c:v>
                </c:pt>
                <c:pt idx="134">
                  <c:v>15.811999999999999</c:v>
                </c:pt>
                <c:pt idx="135">
                  <c:v>15.914</c:v>
                </c:pt>
                <c:pt idx="136">
                  <c:v>16.016999999999999</c:v>
                </c:pt>
                <c:pt idx="137">
                  <c:v>16.117999999999999</c:v>
                </c:pt>
                <c:pt idx="138">
                  <c:v>16.221</c:v>
                </c:pt>
                <c:pt idx="139">
                  <c:v>16.323</c:v>
                </c:pt>
                <c:pt idx="140">
                  <c:v>16.425000000000001</c:v>
                </c:pt>
                <c:pt idx="141">
                  <c:v>16.527000000000001</c:v>
                </c:pt>
                <c:pt idx="142">
                  <c:v>16.629000000000001</c:v>
                </c:pt>
                <c:pt idx="143">
                  <c:v>16.73</c:v>
                </c:pt>
                <c:pt idx="144">
                  <c:v>16.832000000000001</c:v>
                </c:pt>
                <c:pt idx="145">
                  <c:v>16.934000000000001</c:v>
                </c:pt>
                <c:pt idx="146">
                  <c:v>17.036999999999999</c:v>
                </c:pt>
                <c:pt idx="147">
                  <c:v>17.138999999999999</c:v>
                </c:pt>
                <c:pt idx="148">
                  <c:v>17.241</c:v>
                </c:pt>
              </c:numCache>
            </c:numRef>
          </c:xVal>
          <c:yVal>
            <c:numRef>
              <c:f>'Estimate Height from Accelerati'!$G$6:$G$110</c:f>
              <c:numCache>
                <c:formatCode>General</c:formatCode>
                <c:ptCount val="105"/>
                <c:pt idx="0">
                  <c:v>-2.5144999999999989E-3</c:v>
                </c:pt>
                <c:pt idx="1">
                  <c:v>-5.4949999999999834E-4</c:v>
                </c:pt>
                <c:pt idx="2">
                  <c:v>8.2967500000000038E-3</c:v>
                </c:pt>
                <c:pt idx="3">
                  <c:v>1.9356250000000002E-2</c:v>
                </c:pt>
                <c:pt idx="4">
                  <c:v>2.5113250000000004E-2</c:v>
                </c:pt>
                <c:pt idx="5">
                  <c:v>2.028325000000001E-2</c:v>
                </c:pt>
                <c:pt idx="6">
                  <c:v>7.9865000000000162E-3</c:v>
                </c:pt>
                <c:pt idx="7">
                  <c:v>-1.7094999999999732E-3</c:v>
                </c:pt>
                <c:pt idx="8">
                  <c:v>6.5780000000000439E-3</c:v>
                </c:pt>
                <c:pt idx="9">
                  <c:v>3.2737000000000044E-2</c:v>
                </c:pt>
                <c:pt idx="10">
                  <c:v>6.2092000000000043E-2</c:v>
                </c:pt>
                <c:pt idx="11">
                  <c:v>8.3359000000000072E-2</c:v>
                </c:pt>
                <c:pt idx="12">
                  <c:v>9.6899500000000069E-2</c:v>
                </c:pt>
                <c:pt idx="13">
                  <c:v>0.10249300000000008</c:v>
                </c:pt>
                <c:pt idx="14">
                  <c:v>9.770350000000011E-2</c:v>
                </c:pt>
                <c:pt idx="15">
                  <c:v>8.2305000000000128E-2</c:v>
                </c:pt>
                <c:pt idx="16">
                  <c:v>6.1602000000000087E-2</c:v>
                </c:pt>
                <c:pt idx="17">
                  <c:v>4.4302000000000112E-2</c:v>
                </c:pt>
                <c:pt idx="18">
                  <c:v>2.5262000000000097E-2</c:v>
                </c:pt>
                <c:pt idx="19">
                  <c:v>8.6200000000008145E-4</c:v>
                </c:pt>
                <c:pt idx="20">
                  <c:v>-5.6957999999999856E-2</c:v>
                </c:pt>
                <c:pt idx="21">
                  <c:v>-5.7608999999999931E-2</c:v>
                </c:pt>
                <c:pt idx="22">
                  <c:v>-9.2948999999999921E-2</c:v>
                </c:pt>
                <c:pt idx="23">
                  <c:v>-0.11182499999999997</c:v>
                </c:pt>
                <c:pt idx="24">
                  <c:v>-0.12341249999999998</c:v>
                </c:pt>
                <c:pt idx="25">
                  <c:v>-0.12712425000000002</c:v>
                </c:pt>
                <c:pt idx="26">
                  <c:v>-0.13086125000000007</c:v>
                </c:pt>
                <c:pt idx="27">
                  <c:v>-0.14238725000000016</c:v>
                </c:pt>
                <c:pt idx="28">
                  <c:v>-0.1642537500000002</c:v>
                </c:pt>
                <c:pt idx="29">
                  <c:v>-0.18404925000000019</c:v>
                </c:pt>
                <c:pt idx="30">
                  <c:v>-0.23370925000000031</c:v>
                </c:pt>
                <c:pt idx="31">
                  <c:v>-0.27385925000000044</c:v>
                </c:pt>
                <c:pt idx="32">
                  <c:v>-0.32333525000000052</c:v>
                </c:pt>
                <c:pt idx="33">
                  <c:v>-0.36087875000000069</c:v>
                </c:pt>
                <c:pt idx="34">
                  <c:v>-0.38446075000000079</c:v>
                </c:pt>
                <c:pt idx="35">
                  <c:v>-0.44501075000000095</c:v>
                </c:pt>
                <c:pt idx="36">
                  <c:v>-0.52520825000000093</c:v>
                </c:pt>
                <c:pt idx="37">
                  <c:v>-0.61338200000000098</c:v>
                </c:pt>
                <c:pt idx="38">
                  <c:v>-0.69312150000000106</c:v>
                </c:pt>
                <c:pt idx="39">
                  <c:v>-0.76957150000000085</c:v>
                </c:pt>
                <c:pt idx="40">
                  <c:v>-0.85619450000000152</c:v>
                </c:pt>
                <c:pt idx="41">
                  <c:v>-0.95498150000000104</c:v>
                </c:pt>
                <c:pt idx="42">
                  <c:v>-1.0563950000000013</c:v>
                </c:pt>
                <c:pt idx="43">
                  <c:v>-1.1568900000000013</c:v>
                </c:pt>
                <c:pt idx="44">
                  <c:v>-1.2658300000000016</c:v>
                </c:pt>
                <c:pt idx="45">
                  <c:v>-1.3796740000000014</c:v>
                </c:pt>
                <c:pt idx="46">
                  <c:v>-1.5239605000000009</c:v>
                </c:pt>
                <c:pt idx="47">
                  <c:v>-1.6292920000000015</c:v>
                </c:pt>
                <c:pt idx="48">
                  <c:v>-1.7280200000000014</c:v>
                </c:pt>
                <c:pt idx="49">
                  <c:v>-1.8546585000000013</c:v>
                </c:pt>
                <c:pt idx="50">
                  <c:v>-1.9826685000000017</c:v>
                </c:pt>
                <c:pt idx="51">
                  <c:v>-2.1029520000000024</c:v>
                </c:pt>
                <c:pt idx="52">
                  <c:v>-2.2040025000000023</c:v>
                </c:pt>
                <c:pt idx="53">
                  <c:v>-2.288565500000002</c:v>
                </c:pt>
                <c:pt idx="54">
                  <c:v>-2.3542025000000022</c:v>
                </c:pt>
                <c:pt idx="55">
                  <c:v>-2.4037935000000021</c:v>
                </c:pt>
                <c:pt idx="56">
                  <c:v>-2.446435500000002</c:v>
                </c:pt>
                <c:pt idx="57">
                  <c:v>-2.483487000000002</c:v>
                </c:pt>
                <c:pt idx="58">
                  <c:v>-2.5202005000000023</c:v>
                </c:pt>
                <c:pt idx="59">
                  <c:v>-2.5572775000000023</c:v>
                </c:pt>
                <c:pt idx="60">
                  <c:v>-2.5943545000000023</c:v>
                </c:pt>
                <c:pt idx="61">
                  <c:v>-2.6418355000000027</c:v>
                </c:pt>
                <c:pt idx="62">
                  <c:v>-2.7023215000000023</c:v>
                </c:pt>
                <c:pt idx="63">
                  <c:v>-2.7706360000000023</c:v>
                </c:pt>
                <c:pt idx="64">
                  <c:v>-2.8396202500000021</c:v>
                </c:pt>
                <c:pt idx="65">
                  <c:v>-2.9059522500000021</c:v>
                </c:pt>
                <c:pt idx="66">
                  <c:v>-2.9362465000000024</c:v>
                </c:pt>
                <c:pt idx="67">
                  <c:v>-3.0284830000000023</c:v>
                </c:pt>
                <c:pt idx="68">
                  <c:v>-3.118625500000002</c:v>
                </c:pt>
                <c:pt idx="69">
                  <c:v>-3.0457975000000013</c:v>
                </c:pt>
                <c:pt idx="70">
                  <c:v>-2.4657745000000006</c:v>
                </c:pt>
                <c:pt idx="71">
                  <c:v>-0.213308500000013</c:v>
                </c:pt>
                <c:pt idx="72">
                  <c:v>4.9834895000000135</c:v>
                </c:pt>
                <c:pt idx="73">
                  <c:v>12.867120500000048</c:v>
                </c:pt>
                <c:pt idx="74">
                  <c:v>22.215114499999999</c:v>
                </c:pt>
                <c:pt idx="75">
                  <c:v>31.992273500000035</c:v>
                </c:pt>
                <c:pt idx="76">
                  <c:v>41.602968499999989</c:v>
                </c:pt>
                <c:pt idx="77">
                  <c:v>50.690862500000023</c:v>
                </c:pt>
                <c:pt idx="78">
                  <c:v>59.076486500000051</c:v>
                </c:pt>
                <c:pt idx="79">
                  <c:v>66.682856000000072</c:v>
                </c:pt>
                <c:pt idx="80">
                  <c:v>73.406181000000061</c:v>
                </c:pt>
                <c:pt idx="81">
                  <c:v>78.919791000000075</c:v>
                </c:pt>
                <c:pt idx="82">
                  <c:v>83.160135000000082</c:v>
                </c:pt>
                <c:pt idx="83">
                  <c:v>86.180540000000065</c:v>
                </c:pt>
                <c:pt idx="84">
                  <c:v>88.102016000000077</c:v>
                </c:pt>
                <c:pt idx="85">
                  <c:v>88.832234000000085</c:v>
                </c:pt>
                <c:pt idx="86">
                  <c:v>88.576673000000099</c:v>
                </c:pt>
                <c:pt idx="87">
                  <c:v>87.813917000000117</c:v>
                </c:pt>
                <c:pt idx="88">
                  <c:v>86.856086000000133</c:v>
                </c:pt>
                <c:pt idx="89">
                  <c:v>85.759739000000138</c:v>
                </c:pt>
                <c:pt idx="90">
                  <c:v>84.538159000000149</c:v>
                </c:pt>
                <c:pt idx="91">
                  <c:v>83.354951000000156</c:v>
                </c:pt>
                <c:pt idx="92">
                  <c:v>82.524751000000165</c:v>
                </c:pt>
                <c:pt idx="93">
                  <c:v>84.506751000000165</c:v>
                </c:pt>
                <c:pt idx="94">
                  <c:v>194.22516300000049</c:v>
                </c:pt>
                <c:pt idx="95">
                  <c:v>198.83227800000046</c:v>
                </c:pt>
                <c:pt idx="96">
                  <c:v>202.8884250000005</c:v>
                </c:pt>
                <c:pt idx="97">
                  <c:v>207.73365450000051</c:v>
                </c:pt>
                <c:pt idx="98">
                  <c:v>212.26673650000049</c:v>
                </c:pt>
                <c:pt idx="99">
                  <c:v>216.36351550000052</c:v>
                </c:pt>
                <c:pt idx="100">
                  <c:v>219.93229150000053</c:v>
                </c:pt>
                <c:pt idx="101">
                  <c:v>222.85341850000054</c:v>
                </c:pt>
                <c:pt idx="102">
                  <c:v>225.02201500000055</c:v>
                </c:pt>
                <c:pt idx="103">
                  <c:v>226.43357850000055</c:v>
                </c:pt>
                <c:pt idx="104">
                  <c:v>227.02512750000056</c:v>
                </c:pt>
              </c:numCache>
            </c:numRef>
          </c:yVal>
          <c:smooth val="1"/>
        </c:ser>
        <c:dLbls>
          <c:showLegendKey val="0"/>
          <c:showVal val="0"/>
          <c:showCatName val="0"/>
          <c:showSerName val="0"/>
          <c:showPercent val="0"/>
          <c:showBubbleSize val="0"/>
        </c:dLbls>
        <c:axId val="401293680"/>
        <c:axId val="401297600"/>
      </c:scatterChart>
      <c:valAx>
        <c:axId val="401293680"/>
        <c:scaling>
          <c:orientation val="minMax"/>
        </c:scaling>
        <c:delete val="0"/>
        <c:axPos val="b"/>
        <c:majorGridlines>
          <c:spPr>
            <a:ln>
              <a:solidFill>
                <a:srgbClr val="B7B7B7"/>
              </a:solidFill>
            </a:ln>
          </c:spPr>
        </c:majorGridlines>
        <c:minorGridlines>
          <c:spPr>
            <a:ln>
              <a:solidFill>
                <a:srgbClr val="CCCCCC">
                  <a:alpha val="0"/>
                </a:srgbClr>
              </a:solidFill>
            </a:ln>
          </c:spPr>
        </c:minorGridlines>
        <c:title>
          <c:tx>
            <c:rich>
              <a:bodyPr/>
              <a:lstStyle/>
              <a:p>
                <a:pPr lvl="0">
                  <a:defRPr b="0">
                    <a:solidFill>
                      <a:srgbClr val="000000"/>
                    </a:solidFill>
                    <a:latin typeface="Roboto"/>
                  </a:defRPr>
                </a:pPr>
                <a:r>
                  <a:rPr lang="en-US" b="0">
                    <a:solidFill>
                      <a:srgbClr val="000000"/>
                    </a:solidFill>
                    <a:latin typeface="Roboto"/>
                  </a:rPr>
                  <a:t>Time [seconds]</a:t>
                </a:r>
              </a:p>
            </c:rich>
          </c:tx>
          <c:layout/>
          <c:overlay val="0"/>
        </c:title>
        <c:numFmt formatCode="General" sourceLinked="1"/>
        <c:majorTickMark val="none"/>
        <c:minorTickMark val="none"/>
        <c:tickLblPos val="nextTo"/>
        <c:spPr>
          <a:ln/>
        </c:spPr>
        <c:txPr>
          <a:bodyPr/>
          <a:lstStyle/>
          <a:p>
            <a:pPr lvl="0">
              <a:defRPr b="0">
                <a:solidFill>
                  <a:srgbClr val="000000"/>
                </a:solidFill>
                <a:latin typeface="Roboto"/>
              </a:defRPr>
            </a:pPr>
            <a:endParaRPr lang="en-US"/>
          </a:p>
        </c:txPr>
        <c:crossAx val="401297600"/>
        <c:crosses val="autoZero"/>
        <c:crossBetween val="midCat"/>
      </c:valAx>
      <c:valAx>
        <c:axId val="401297600"/>
        <c:scaling>
          <c:orientation val="minMax"/>
        </c:scaling>
        <c:delete val="0"/>
        <c:axPos val="l"/>
        <c:majorGridlines>
          <c:spPr>
            <a:ln>
              <a:solidFill>
                <a:srgbClr val="B7B7B7"/>
              </a:solidFill>
            </a:ln>
          </c:spPr>
        </c:majorGridlines>
        <c:minorGridlines>
          <c:spPr>
            <a:ln>
              <a:solidFill>
                <a:srgbClr val="CCCCCC">
                  <a:alpha val="0"/>
                </a:srgbClr>
              </a:solidFill>
            </a:ln>
          </c:spPr>
        </c:minorGridlines>
        <c:title>
          <c:tx>
            <c:rich>
              <a:bodyPr/>
              <a:lstStyle/>
              <a:p>
                <a:pPr lvl="0">
                  <a:defRPr b="0">
                    <a:solidFill>
                      <a:srgbClr val="000000"/>
                    </a:solidFill>
                    <a:latin typeface="Roboto"/>
                  </a:defRPr>
                </a:pPr>
                <a:endParaRPr lang="en-US"/>
              </a:p>
            </c:rich>
          </c:tx>
          <c:layout/>
          <c:overlay val="0"/>
        </c:title>
        <c:numFmt formatCode="General" sourceLinked="1"/>
        <c:majorTickMark val="none"/>
        <c:minorTickMark val="none"/>
        <c:tickLblPos val="nextTo"/>
        <c:spPr>
          <a:ln/>
        </c:spPr>
        <c:txPr>
          <a:bodyPr/>
          <a:lstStyle/>
          <a:p>
            <a:pPr lvl="0">
              <a:defRPr b="0">
                <a:solidFill>
                  <a:srgbClr val="000000"/>
                </a:solidFill>
                <a:latin typeface="Roboto"/>
              </a:defRPr>
            </a:pPr>
            <a:endParaRPr lang="en-US"/>
          </a:p>
        </c:txPr>
        <c:crossAx val="401293680"/>
        <c:crosses val="autoZero"/>
        <c:crossBetween val="midCat"/>
      </c:valAx>
    </c:plotArea>
    <c:legend>
      <c:legendPos val="r"/>
      <c:layout/>
      <c:overlay val="0"/>
      <c:txPr>
        <a:bodyPr/>
        <a:lstStyle/>
        <a:p>
          <a:pPr lvl="0">
            <a:defRPr b="0">
              <a:solidFill>
                <a:srgbClr val="000000"/>
              </a:solidFill>
              <a:latin typeface="Roboto"/>
            </a:defRPr>
          </a:pPr>
          <a:endParaRPr lang="en-US"/>
        </a:p>
      </c:txPr>
    </c:legend>
    <c:plotVisOnly val="1"/>
    <c:dispBlanksAs val="zero"/>
    <c:showDLblsOverMax val="1"/>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0E3223-068C-49C0-B01C-7DE359A06C49}" type="datetimeFigureOut">
              <a:rPr lang="en-US" smtClean="0"/>
              <a:t>4/2/2021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D9FAFD-506A-4DD6-939D-A9FD2F0BC3BA}" type="slidenum">
              <a:rPr lang="en-US" smtClean="0"/>
              <a:t>‹#›</a:t>
            </a:fld>
            <a:endParaRPr lang="en-US"/>
          </a:p>
        </p:txBody>
      </p:sp>
    </p:spTree>
    <p:extLst>
      <p:ext uri="{BB962C8B-B14F-4D97-AF65-F5344CB8AC3E}">
        <p14:creationId xmlns:p14="http://schemas.microsoft.com/office/powerpoint/2010/main" val="2853755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r>
              <a:rPr lang="en-US" baseline="0" dirty="0" smtClean="0"/>
              <a:t>. That is my entire background!</a:t>
            </a:r>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1</a:t>
            </a:fld>
            <a:endParaRPr lang="en-US"/>
          </a:p>
        </p:txBody>
      </p:sp>
    </p:spTree>
    <p:extLst>
      <p:ext uri="{BB962C8B-B14F-4D97-AF65-F5344CB8AC3E}">
        <p14:creationId xmlns:p14="http://schemas.microsoft.com/office/powerpoint/2010/main" val="1010879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will be an Excel</a:t>
            </a:r>
            <a:r>
              <a:rPr lang="en-US" baseline="0" dirty="0" smtClean="0"/>
              <a:t> spread sheet of this data available for your use. What I like about this is, its raw data so many decision had to be made to clean the data. I didn’t intervene in this. It was hey you guys can do whatever you want but the students found quick that they can’t work with the data the way it is right now. They needed to clean it up. </a:t>
            </a:r>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5</a:t>
            </a:fld>
            <a:endParaRPr lang="en-US"/>
          </a:p>
        </p:txBody>
      </p:sp>
    </p:spTree>
    <p:extLst>
      <p:ext uri="{BB962C8B-B14F-4D97-AF65-F5344CB8AC3E}">
        <p14:creationId xmlns:p14="http://schemas.microsoft.com/office/powerpoint/2010/main" val="937290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 blue points are</a:t>
            </a:r>
            <a:r>
              <a:rPr lang="en-US" sz="1200" baseline="0" dirty="0" smtClean="0"/>
              <a:t> </a:t>
            </a:r>
            <a:r>
              <a:rPr lang="en-US" sz="1200" dirty="0" smtClean="0"/>
              <a:t>data measured by the accelerometer.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 red points are</a:t>
            </a:r>
            <a:r>
              <a:rPr lang="en-US" sz="1200" baseline="0" dirty="0" smtClean="0"/>
              <a:t> </a:t>
            </a:r>
            <a:r>
              <a:rPr lang="en-US" sz="1200" dirty="0" smtClean="0"/>
              <a:t>an estimation of Velocity from that measured data.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6</a:t>
            </a:fld>
            <a:endParaRPr lang="en-US"/>
          </a:p>
        </p:txBody>
      </p:sp>
    </p:spTree>
    <p:extLst>
      <p:ext uri="{BB962C8B-B14F-4D97-AF65-F5344CB8AC3E}">
        <p14:creationId xmlns:p14="http://schemas.microsoft.com/office/powerpoint/2010/main" val="3071622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 blue points are</a:t>
            </a:r>
            <a:r>
              <a:rPr lang="en-US" sz="1200" baseline="0" dirty="0" smtClean="0"/>
              <a:t> </a:t>
            </a:r>
            <a:r>
              <a:rPr lang="en-US" sz="1200" dirty="0" smtClean="0"/>
              <a:t>data measured by the accelerometer.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 red points are</a:t>
            </a:r>
            <a:r>
              <a:rPr lang="en-US" sz="1200" baseline="0" dirty="0" smtClean="0"/>
              <a:t> </a:t>
            </a:r>
            <a:r>
              <a:rPr lang="en-US" sz="1200" dirty="0" smtClean="0"/>
              <a:t>an estimation of Velocity from that measured data.</a:t>
            </a:r>
          </a:p>
          <a:p>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7</a:t>
            </a:fld>
            <a:endParaRPr lang="en-US"/>
          </a:p>
        </p:txBody>
      </p:sp>
    </p:spTree>
    <p:extLst>
      <p:ext uri="{BB962C8B-B14F-4D97-AF65-F5344CB8AC3E}">
        <p14:creationId xmlns:p14="http://schemas.microsoft.com/office/powerpoint/2010/main" val="661717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dirty="0" smtClean="0"/>
              <a:t>The blue points in this Graph is measured data from the height sensor. The red points are an estimation of height from the acceleration measurements that we got</a:t>
            </a:r>
            <a:r>
              <a:rPr lang="en-US" sz="1200" baseline="0" dirty="0" smtClean="0"/>
              <a:t> in the previous Graph</a:t>
            </a:r>
            <a:r>
              <a:rPr lang="en-US" sz="1200" dirty="0" smtClean="0"/>
              <a:t>.</a:t>
            </a:r>
          </a:p>
          <a:p>
            <a:pPr marL="0" lvl="0" indent="0" algn="l" rtl="0">
              <a:spcBef>
                <a:spcPts val="0"/>
              </a:spcBef>
              <a:spcAft>
                <a:spcPts val="0"/>
              </a:spcAft>
              <a:buNone/>
            </a:pPr>
            <a:endParaRPr lang="en-US" sz="1200" dirty="0" smtClean="0"/>
          </a:p>
          <a:p>
            <a:pPr marL="0" lvl="0" indent="0" algn="l" rtl="0">
              <a:spcBef>
                <a:spcPts val="0"/>
              </a:spcBef>
              <a:spcAft>
                <a:spcPts val="0"/>
              </a:spcAft>
              <a:buNone/>
            </a:pPr>
            <a:r>
              <a:rPr lang="en-US" sz="1200" dirty="0" smtClean="0"/>
              <a:t>Students</a:t>
            </a:r>
            <a:r>
              <a:rPr lang="en-US" sz="1200" baseline="0" dirty="0" smtClean="0"/>
              <a:t> need to use their</a:t>
            </a:r>
            <a:r>
              <a:rPr lang="en-US" sz="1200" dirty="0" smtClean="0"/>
              <a:t> knowledge of Calculus to determine if the two independent sensors correlate.</a:t>
            </a:r>
          </a:p>
          <a:p>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8</a:t>
            </a:fld>
            <a:endParaRPr lang="en-US"/>
          </a:p>
        </p:txBody>
      </p:sp>
    </p:spTree>
    <p:extLst>
      <p:ext uri="{BB962C8B-B14F-4D97-AF65-F5344CB8AC3E}">
        <p14:creationId xmlns:p14="http://schemas.microsoft.com/office/powerpoint/2010/main" val="2597125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Blue is</a:t>
            </a:r>
            <a:r>
              <a:rPr lang="en-US" baseline="0" dirty="0" smtClean="0"/>
              <a:t> the real reading from the sensor. The Red is the estimate we got from double integrating Acceleration (</a:t>
            </a:r>
            <a:r>
              <a:rPr lang="en-US" baseline="0" dirty="0" err="1" smtClean="0"/>
              <a:t>Reimann</a:t>
            </a:r>
            <a:r>
              <a:rPr lang="en-US" baseline="0" dirty="0" smtClean="0"/>
              <a:t> Sum)</a:t>
            </a:r>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9</a:t>
            </a:fld>
            <a:endParaRPr lang="en-US"/>
          </a:p>
        </p:txBody>
      </p:sp>
    </p:spTree>
    <p:extLst>
      <p:ext uri="{BB962C8B-B14F-4D97-AF65-F5344CB8AC3E}">
        <p14:creationId xmlns:p14="http://schemas.microsoft.com/office/powerpoint/2010/main" val="3237461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actual</a:t>
            </a:r>
            <a:r>
              <a:rPr lang="en-US" baseline="0" dirty="0" smtClean="0"/>
              <a:t> Student Companion Guide I used during this activity</a:t>
            </a:r>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11</a:t>
            </a:fld>
            <a:endParaRPr lang="en-US"/>
          </a:p>
        </p:txBody>
      </p:sp>
    </p:spTree>
    <p:extLst>
      <p:ext uri="{BB962C8B-B14F-4D97-AF65-F5344CB8AC3E}">
        <p14:creationId xmlns:p14="http://schemas.microsoft.com/office/powerpoint/2010/main" val="3273653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Pre-test is a question I have adapted from the 2015 AP Calculus AB question #3.</a:t>
            </a:r>
            <a:r>
              <a:rPr lang="en-US" sz="1200" kern="1200" baseline="0" dirty="0" smtClean="0">
                <a:solidFill>
                  <a:schemeClr val="tx1"/>
                </a:solidFill>
                <a:effectLst/>
                <a:latin typeface="+mn-lt"/>
                <a:ea typeface="+mn-ea"/>
                <a:cs typeface="+mn-cs"/>
              </a:rPr>
              <a:t> </a:t>
            </a:r>
            <a:r>
              <a:rPr lang="en-US" dirty="0" smtClean="0"/>
              <a:t>Both </a:t>
            </a:r>
            <a:r>
              <a:rPr lang="en-US" dirty="0" err="1" smtClean="0"/>
              <a:t>Kyani</a:t>
            </a:r>
            <a:r>
              <a:rPr lang="en-US" dirty="0" smtClean="0"/>
              <a:t> and Malik are student</a:t>
            </a:r>
            <a:r>
              <a:rPr lang="en-US" baseline="0" dirty="0" smtClean="0"/>
              <a:t>s in my Calculus class, I used the opportunity to include some Culturally responsive strategies</a:t>
            </a:r>
          </a:p>
          <a:p>
            <a:r>
              <a:rPr lang="en-US" baseline="0" dirty="0" smtClean="0"/>
              <a:t>8 m/s = 17.89 mph</a:t>
            </a:r>
          </a:p>
          <a:p>
            <a:r>
              <a:rPr lang="en-US" baseline="0" dirty="0" smtClean="0"/>
              <a:t>2 m/s= 4.47 mph</a:t>
            </a:r>
          </a:p>
          <a:p>
            <a:r>
              <a:rPr lang="en-US" baseline="0" dirty="0" smtClean="0"/>
              <a:t>6 m/s= 13.42 mph</a:t>
            </a:r>
          </a:p>
          <a:p>
            <a:r>
              <a:rPr lang="en-US" baseline="0" dirty="0" smtClean="0"/>
              <a:t>4 m/s= 8.94 mph</a:t>
            </a:r>
          </a:p>
          <a:p>
            <a:r>
              <a:rPr lang="en-US" baseline="0" dirty="0" smtClean="0"/>
              <a:t>Drone can go between 50 to 70 mph and the race drone can go up to 87 mph</a:t>
            </a:r>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12</a:t>
            </a:fld>
            <a:endParaRPr lang="en-US"/>
          </a:p>
        </p:txBody>
      </p:sp>
    </p:spTree>
    <p:extLst>
      <p:ext uri="{BB962C8B-B14F-4D97-AF65-F5344CB8AC3E}">
        <p14:creationId xmlns:p14="http://schemas.microsoft.com/office/powerpoint/2010/main" val="3035213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Scoring Guide</a:t>
            </a:r>
            <a:r>
              <a:rPr lang="en-US" baseline="0" dirty="0" smtClean="0"/>
              <a:t> for the pre-test</a:t>
            </a:r>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14</a:t>
            </a:fld>
            <a:endParaRPr lang="en-US"/>
          </a:p>
        </p:txBody>
      </p:sp>
    </p:spTree>
    <p:extLst>
      <p:ext uri="{BB962C8B-B14F-4D97-AF65-F5344CB8AC3E}">
        <p14:creationId xmlns:p14="http://schemas.microsoft.com/office/powerpoint/2010/main" val="2740127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showed up on there Post-Test</a:t>
            </a:r>
            <a:r>
              <a:rPr lang="en-US" baseline="0" dirty="0" smtClean="0"/>
              <a:t> Performance</a:t>
            </a:r>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15</a:t>
            </a:fld>
            <a:endParaRPr lang="en-US"/>
          </a:p>
        </p:txBody>
      </p:sp>
    </p:spTree>
    <p:extLst>
      <p:ext uri="{BB962C8B-B14F-4D97-AF65-F5344CB8AC3E}">
        <p14:creationId xmlns:p14="http://schemas.microsoft.com/office/powerpoint/2010/main" val="39941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used the modified version of the 2015</a:t>
            </a:r>
            <a:r>
              <a:rPr lang="en-US" sz="1200" kern="1200" baseline="0" dirty="0" smtClean="0">
                <a:solidFill>
                  <a:schemeClr val="tx1"/>
                </a:solidFill>
                <a:effectLst/>
                <a:latin typeface="+mn-lt"/>
                <a:ea typeface="+mn-ea"/>
                <a:cs typeface="+mn-cs"/>
              </a:rPr>
              <a:t> AP Calculus AB question#3 for the Pre-test and </a:t>
            </a:r>
            <a:r>
              <a:rPr lang="en-US" sz="1200" kern="1200" dirty="0" smtClean="0">
                <a:solidFill>
                  <a:schemeClr val="tx1"/>
                </a:solidFill>
                <a:effectLst/>
                <a:latin typeface="+mn-lt"/>
                <a:ea typeface="+mn-ea"/>
                <a:cs typeface="+mn-cs"/>
              </a:rPr>
              <a:t>the actual 2015 AP Calculus AB questions #3 as the Post-test. </a:t>
            </a:r>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16</a:t>
            </a:fld>
            <a:endParaRPr lang="en-US"/>
          </a:p>
        </p:txBody>
      </p:sp>
    </p:spTree>
    <p:extLst>
      <p:ext uri="{BB962C8B-B14F-4D97-AF65-F5344CB8AC3E}">
        <p14:creationId xmlns:p14="http://schemas.microsoft.com/office/powerpoint/2010/main" val="3114262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reason why I mention in the description</a:t>
            </a:r>
            <a:r>
              <a:rPr lang="en-US" baseline="0" dirty="0" smtClean="0"/>
              <a:t> of this webinar that owning a drone in not necessary although it is preferable for the cool effect. Bureaucracy!! IT issues!! The more I tried to improve it the more outside issues I ran into</a:t>
            </a:r>
            <a:r>
              <a:rPr lang="en-US" baseline="0" smtClean="0"/>
              <a:t>. There </a:t>
            </a:r>
            <a:r>
              <a:rPr lang="en-US" baseline="0" dirty="0" smtClean="0"/>
              <a:t>is a software that you can use to collect data from moving object in a recording. </a:t>
            </a:r>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17</a:t>
            </a:fld>
            <a:endParaRPr lang="en-US"/>
          </a:p>
        </p:txBody>
      </p:sp>
    </p:spTree>
    <p:extLst>
      <p:ext uri="{BB962C8B-B14F-4D97-AF65-F5344CB8AC3E}">
        <p14:creationId xmlns:p14="http://schemas.microsoft.com/office/powerpoint/2010/main" val="2599888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unrelated experiment</a:t>
            </a:r>
            <a:r>
              <a:rPr lang="en-US" baseline="0" dirty="0" smtClean="0"/>
              <a:t> I conducted using a parachute.</a:t>
            </a:r>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19</a:t>
            </a:fld>
            <a:endParaRPr lang="en-US"/>
          </a:p>
        </p:txBody>
      </p:sp>
    </p:spTree>
    <p:extLst>
      <p:ext uri="{BB962C8B-B14F-4D97-AF65-F5344CB8AC3E}">
        <p14:creationId xmlns:p14="http://schemas.microsoft.com/office/powerpoint/2010/main" val="2357142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data analyzer allows you to fit different types of models to the data you have. </a:t>
            </a:r>
            <a:endParaRPr lang="en-US" dirty="0"/>
          </a:p>
        </p:txBody>
      </p:sp>
      <p:sp>
        <p:nvSpPr>
          <p:cNvPr id="4" name="Slide Number Placeholder 3"/>
          <p:cNvSpPr>
            <a:spLocks noGrp="1"/>
          </p:cNvSpPr>
          <p:nvPr>
            <p:ph type="sldNum" sz="quarter" idx="10"/>
          </p:nvPr>
        </p:nvSpPr>
        <p:spPr/>
        <p:txBody>
          <a:bodyPr/>
          <a:lstStyle/>
          <a:p>
            <a:fld id="{AED9FAFD-506A-4DD6-939D-A9FD2F0BC3BA}" type="slidenum">
              <a:rPr lang="en-US" smtClean="0"/>
              <a:t>20</a:t>
            </a:fld>
            <a:endParaRPr lang="en-US"/>
          </a:p>
        </p:txBody>
      </p:sp>
    </p:spTree>
    <p:extLst>
      <p:ext uri="{BB962C8B-B14F-4D97-AF65-F5344CB8AC3E}">
        <p14:creationId xmlns:p14="http://schemas.microsoft.com/office/powerpoint/2010/main" val="584473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DC95CD-14AE-41FF-B349-57FE5EBF59ED}"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B9A44-A426-4BEF-9A26-F30F6549E7BC}" type="slidenum">
              <a:rPr lang="en-US" smtClean="0"/>
              <a:t>‹#›</a:t>
            </a:fld>
            <a:endParaRPr lang="en-US"/>
          </a:p>
        </p:txBody>
      </p:sp>
    </p:spTree>
    <p:extLst>
      <p:ext uri="{BB962C8B-B14F-4D97-AF65-F5344CB8AC3E}">
        <p14:creationId xmlns:p14="http://schemas.microsoft.com/office/powerpoint/2010/main" val="1085582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DC95CD-14AE-41FF-B349-57FE5EBF59ED}"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B9A44-A426-4BEF-9A26-F30F6549E7BC}" type="slidenum">
              <a:rPr lang="en-US" smtClean="0"/>
              <a:t>‹#›</a:t>
            </a:fld>
            <a:endParaRPr lang="en-US"/>
          </a:p>
        </p:txBody>
      </p:sp>
    </p:spTree>
    <p:extLst>
      <p:ext uri="{BB962C8B-B14F-4D97-AF65-F5344CB8AC3E}">
        <p14:creationId xmlns:p14="http://schemas.microsoft.com/office/powerpoint/2010/main" val="638853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DC95CD-14AE-41FF-B349-57FE5EBF59ED}"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B9A44-A426-4BEF-9A26-F30F6549E7BC}" type="slidenum">
              <a:rPr lang="en-US" smtClean="0"/>
              <a:t>‹#›</a:t>
            </a:fld>
            <a:endParaRPr lang="en-US"/>
          </a:p>
        </p:txBody>
      </p:sp>
    </p:spTree>
    <p:extLst>
      <p:ext uri="{BB962C8B-B14F-4D97-AF65-F5344CB8AC3E}">
        <p14:creationId xmlns:p14="http://schemas.microsoft.com/office/powerpoint/2010/main" val="1685577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DC95CD-14AE-41FF-B349-57FE5EBF59ED}" type="datetimeFigureOut">
              <a:rPr lang="en-US" smtClean="0"/>
              <a:t>4/2/2021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EB9A44-A426-4BEF-9A26-F30F6549E7BC}" type="slidenum">
              <a:rPr lang="en-US" smtClean="0"/>
              <a:t>‹#›</a:t>
            </a:fld>
            <a:endParaRPr lang="en-US"/>
          </a:p>
        </p:txBody>
      </p:sp>
    </p:spTree>
    <p:extLst>
      <p:ext uri="{BB962C8B-B14F-4D97-AF65-F5344CB8AC3E}">
        <p14:creationId xmlns:p14="http://schemas.microsoft.com/office/powerpoint/2010/main" val="2923512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DC95CD-14AE-41FF-B349-57FE5EBF59ED}" type="datetimeFigureOut">
              <a:rPr lang="en-US" smtClean="0"/>
              <a:t>4/2/2021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EB9A44-A426-4BEF-9A26-F30F6549E7BC}" type="slidenum">
              <a:rPr lang="en-US" smtClean="0"/>
              <a:t>‹#›</a:t>
            </a:fld>
            <a:endParaRPr lang="en-US"/>
          </a:p>
        </p:txBody>
      </p:sp>
    </p:spTree>
    <p:extLst>
      <p:ext uri="{BB962C8B-B14F-4D97-AF65-F5344CB8AC3E}">
        <p14:creationId xmlns:p14="http://schemas.microsoft.com/office/powerpoint/2010/main" val="3898085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DC95CD-14AE-41FF-B349-57FE5EBF59ED}" type="datetimeFigureOut">
              <a:rPr lang="en-US" smtClean="0"/>
              <a:t>4/2/2021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EB9A44-A426-4BEF-9A26-F30F6549E7BC}" type="slidenum">
              <a:rPr lang="en-US" smtClean="0"/>
              <a:t>‹#›</a:t>
            </a:fld>
            <a:endParaRPr lang="en-US"/>
          </a:p>
        </p:txBody>
      </p:sp>
    </p:spTree>
    <p:extLst>
      <p:ext uri="{BB962C8B-B14F-4D97-AF65-F5344CB8AC3E}">
        <p14:creationId xmlns:p14="http://schemas.microsoft.com/office/powerpoint/2010/main" val="2725341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C95CD-14AE-41FF-B349-57FE5EBF59ED}" type="datetimeFigureOut">
              <a:rPr lang="en-US" smtClean="0"/>
              <a:t>4/2/2021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EB9A44-A426-4BEF-9A26-F30F6549E7BC}" type="slidenum">
              <a:rPr lang="en-US" smtClean="0"/>
              <a:t>‹#›</a:t>
            </a:fld>
            <a:endParaRPr lang="en-US"/>
          </a:p>
        </p:txBody>
      </p:sp>
    </p:spTree>
    <p:extLst>
      <p:ext uri="{BB962C8B-B14F-4D97-AF65-F5344CB8AC3E}">
        <p14:creationId xmlns:p14="http://schemas.microsoft.com/office/powerpoint/2010/main" val="1850392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DC95CD-14AE-41FF-B349-57FE5EBF59ED}" type="datetimeFigureOut">
              <a:rPr lang="en-US" smtClean="0"/>
              <a:t>4/2/2021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EB9A44-A426-4BEF-9A26-F30F6549E7BC}" type="slidenum">
              <a:rPr lang="en-US" smtClean="0"/>
              <a:t>‹#›</a:t>
            </a:fld>
            <a:endParaRPr lang="en-US"/>
          </a:p>
        </p:txBody>
      </p:sp>
    </p:spTree>
    <p:extLst>
      <p:ext uri="{BB962C8B-B14F-4D97-AF65-F5344CB8AC3E}">
        <p14:creationId xmlns:p14="http://schemas.microsoft.com/office/powerpoint/2010/main" val="4193524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DC95CD-14AE-41FF-B349-57FE5EBF59ED}" type="datetimeFigureOut">
              <a:rPr lang="en-US" smtClean="0"/>
              <a:t>4/2/2021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EB9A44-A426-4BEF-9A26-F30F6549E7BC}" type="slidenum">
              <a:rPr lang="en-US" smtClean="0"/>
              <a:t>‹#›</a:t>
            </a:fld>
            <a:endParaRPr lang="en-US"/>
          </a:p>
        </p:txBody>
      </p:sp>
    </p:spTree>
    <p:extLst>
      <p:ext uri="{BB962C8B-B14F-4D97-AF65-F5344CB8AC3E}">
        <p14:creationId xmlns:p14="http://schemas.microsoft.com/office/powerpoint/2010/main" val="4188413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DC95CD-14AE-41FF-B349-57FE5EBF59ED}"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B9A44-A426-4BEF-9A26-F30F6549E7BC}" type="slidenum">
              <a:rPr lang="en-US" smtClean="0"/>
              <a:t>‹#›</a:t>
            </a:fld>
            <a:endParaRPr lang="en-US"/>
          </a:p>
        </p:txBody>
      </p:sp>
    </p:spTree>
    <p:extLst>
      <p:ext uri="{BB962C8B-B14F-4D97-AF65-F5344CB8AC3E}">
        <p14:creationId xmlns:p14="http://schemas.microsoft.com/office/powerpoint/2010/main" val="1290115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DC95CD-14AE-41FF-B349-57FE5EBF59ED}"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B9A44-A426-4BEF-9A26-F30F6549E7BC}" type="slidenum">
              <a:rPr lang="en-US" smtClean="0"/>
              <a:t>‹#›</a:t>
            </a:fld>
            <a:endParaRPr lang="en-US"/>
          </a:p>
        </p:txBody>
      </p:sp>
    </p:spTree>
    <p:extLst>
      <p:ext uri="{BB962C8B-B14F-4D97-AF65-F5344CB8AC3E}">
        <p14:creationId xmlns:p14="http://schemas.microsoft.com/office/powerpoint/2010/main" val="1958886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C95CD-14AE-41FF-B349-57FE5EBF59ED}" type="datetimeFigureOut">
              <a:rPr lang="en-US" smtClean="0"/>
              <a:t>4/2/2021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EB9A44-A426-4BEF-9A26-F30F6549E7BC}" type="slidenum">
              <a:rPr lang="en-US" smtClean="0"/>
              <a:t>‹#›</a:t>
            </a:fld>
            <a:endParaRPr lang="en-US"/>
          </a:p>
        </p:txBody>
      </p:sp>
    </p:spTree>
    <p:extLst>
      <p:ext uri="{BB962C8B-B14F-4D97-AF65-F5344CB8AC3E}">
        <p14:creationId xmlns:p14="http://schemas.microsoft.com/office/powerpoint/2010/main" val="39195892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mailto:Aziz.zahraoui@portsk12.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3797" y="398531"/>
            <a:ext cx="9144000" cy="3021692"/>
          </a:xfrm>
        </p:spPr>
        <p:txBody>
          <a:bodyPr>
            <a:normAutofit fontScale="90000"/>
          </a:bodyPr>
          <a:lstStyle/>
          <a:p>
            <a:r>
              <a:rPr lang="en-US" b="1" i="0" dirty="0" smtClean="0">
                <a:solidFill>
                  <a:srgbClr val="000000"/>
                </a:solidFill>
                <a:effectLst/>
                <a:latin typeface="Times New Roman" panose="02020603050405020304" pitchFamily="18" charset="0"/>
              </a:rPr>
              <a:t>Increasing student engagement using Math modeling and drones in a mathematics classroom</a:t>
            </a:r>
            <a:endParaRPr lang="en-US" dirty="0"/>
          </a:p>
        </p:txBody>
      </p:sp>
      <p:sp>
        <p:nvSpPr>
          <p:cNvPr id="3" name="Subtitle 2"/>
          <p:cNvSpPr>
            <a:spLocks noGrp="1"/>
          </p:cNvSpPr>
          <p:nvPr>
            <p:ph type="subTitle" idx="1"/>
          </p:nvPr>
        </p:nvSpPr>
        <p:spPr>
          <a:xfrm>
            <a:off x="485312" y="3600281"/>
            <a:ext cx="11375255" cy="2591797"/>
          </a:xfrm>
        </p:spPr>
        <p:txBody>
          <a:bodyPr>
            <a:noAutofit/>
          </a:bodyPr>
          <a:lstStyle/>
          <a:p>
            <a:r>
              <a:rPr lang="en-US" sz="2800" dirty="0" smtClean="0"/>
              <a:t>Aziz </a:t>
            </a:r>
            <a:r>
              <a:rPr lang="en-US" sz="2800" dirty="0" err="1" smtClean="0"/>
              <a:t>Zahraoui</a:t>
            </a:r>
            <a:r>
              <a:rPr lang="en-US" sz="2800" dirty="0" smtClean="0"/>
              <a:t>  </a:t>
            </a:r>
          </a:p>
          <a:p>
            <a:r>
              <a:rPr lang="en-US" sz="2800" dirty="0" smtClean="0"/>
              <a:t>(Pronounced: </a:t>
            </a:r>
            <a:r>
              <a:rPr lang="en-US" sz="2800" dirty="0" err="1" smtClean="0"/>
              <a:t>Za’Ra’Wii</a:t>
            </a:r>
            <a:r>
              <a:rPr lang="en-US" sz="2800" dirty="0" smtClean="0"/>
              <a:t> -------------Twitter: @</a:t>
            </a:r>
            <a:r>
              <a:rPr lang="en-US" sz="2800" dirty="0" err="1" smtClean="0"/>
              <a:t>MrZchs</a:t>
            </a:r>
            <a:r>
              <a:rPr lang="en-US" sz="2800" dirty="0" smtClean="0"/>
              <a:t>)</a:t>
            </a:r>
          </a:p>
          <a:p>
            <a:r>
              <a:rPr lang="en-US" sz="2800" dirty="0" smtClean="0"/>
              <a:t>Secondary Mathematics Teacher (Geometry/ AP Calculus)</a:t>
            </a:r>
          </a:p>
          <a:p>
            <a:r>
              <a:rPr lang="en-US" sz="2800" dirty="0" smtClean="0"/>
              <a:t>Community College Adjunct Faculty (Quantitative Reasoning/ Pre-Calculus)</a:t>
            </a:r>
          </a:p>
          <a:p>
            <a:r>
              <a:rPr lang="en-US" sz="2800" dirty="0" smtClean="0"/>
              <a:t>NASA MODSIM Teacher Ambassador and Math Modeling Hub Fellow</a:t>
            </a:r>
            <a:endParaRPr lang="en-US" sz="2800" dirty="0"/>
          </a:p>
        </p:txBody>
      </p:sp>
    </p:spTree>
    <p:extLst>
      <p:ext uri="{BB962C8B-B14F-4D97-AF65-F5344CB8AC3E}">
        <p14:creationId xmlns:p14="http://schemas.microsoft.com/office/powerpoint/2010/main" val="41042484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it started</a:t>
            </a:r>
            <a:endParaRPr lang="en-US" dirty="0"/>
          </a:p>
        </p:txBody>
      </p:sp>
      <p:pic>
        <p:nvPicPr>
          <p:cNvPr id="4" name="image6.png"/>
          <p:cNvPicPr>
            <a:picLocks noGrp="1"/>
          </p:cNvPicPr>
          <p:nvPr>
            <p:ph idx="1"/>
          </p:nvPr>
        </p:nvPicPr>
        <p:blipFill>
          <a:blip r:embed="rId2"/>
          <a:srcRect t="11658" b="32211"/>
          <a:stretch>
            <a:fillRect/>
          </a:stretch>
        </p:blipFill>
        <p:spPr>
          <a:xfrm>
            <a:off x="838200" y="1690688"/>
            <a:ext cx="4499221" cy="3335922"/>
          </a:xfrm>
          <a:prstGeom prst="rect">
            <a:avLst/>
          </a:prstGeom>
          <a:ln/>
        </p:spPr>
      </p:pic>
      <p:pic>
        <p:nvPicPr>
          <p:cNvPr id="5" name="Picture 4"/>
          <p:cNvPicPr>
            <a:picLocks noChangeAspect="1"/>
          </p:cNvPicPr>
          <p:nvPr/>
        </p:nvPicPr>
        <p:blipFill>
          <a:blip r:embed="rId3"/>
          <a:stretch>
            <a:fillRect/>
          </a:stretch>
        </p:blipFill>
        <p:spPr>
          <a:xfrm>
            <a:off x="7190754" y="814071"/>
            <a:ext cx="3624031" cy="2013350"/>
          </a:xfrm>
          <a:prstGeom prst="rect">
            <a:avLst/>
          </a:prstGeom>
        </p:spPr>
      </p:pic>
      <p:pic>
        <p:nvPicPr>
          <p:cNvPr id="6" name="Picture 5"/>
          <p:cNvPicPr>
            <a:picLocks noChangeAspect="1"/>
          </p:cNvPicPr>
          <p:nvPr/>
        </p:nvPicPr>
        <p:blipFill>
          <a:blip r:embed="rId4"/>
          <a:stretch>
            <a:fillRect/>
          </a:stretch>
        </p:blipFill>
        <p:spPr>
          <a:xfrm>
            <a:off x="7311071" y="4028581"/>
            <a:ext cx="2743438" cy="1664352"/>
          </a:xfrm>
          <a:prstGeom prst="rect">
            <a:avLst/>
          </a:prstGeom>
        </p:spPr>
      </p:pic>
    </p:spTree>
    <p:extLst>
      <p:ext uri="{BB962C8B-B14F-4D97-AF65-F5344CB8AC3E}">
        <p14:creationId xmlns:p14="http://schemas.microsoft.com/office/powerpoint/2010/main" val="2474503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a:t>
            </a:r>
            <a:endParaRPr lang="en-US" dirty="0"/>
          </a:p>
        </p:txBody>
      </p:sp>
      <p:sp>
        <p:nvSpPr>
          <p:cNvPr id="3" name="Content Placeholder 2"/>
          <p:cNvSpPr>
            <a:spLocks noGrp="1"/>
          </p:cNvSpPr>
          <p:nvPr>
            <p:ph idx="1"/>
          </p:nvPr>
        </p:nvSpPr>
        <p:spPr/>
        <p:txBody>
          <a:bodyPr>
            <a:normAutofit/>
          </a:bodyPr>
          <a:lstStyle/>
          <a:p>
            <a:pPr marL="0" indent="0" algn="just">
              <a:buNone/>
            </a:pPr>
            <a:r>
              <a:rPr lang="en-US" sz="3600" dirty="0" smtClean="0"/>
              <a:t>The </a:t>
            </a:r>
            <a:r>
              <a:rPr lang="en-US" sz="3600" dirty="0" err="1"/>
              <a:t>Tello</a:t>
            </a:r>
            <a:r>
              <a:rPr lang="en-US" sz="3600" dirty="0"/>
              <a:t> drone has 2 sensors, 1 sensor measures the acceleration of the drone, and the other sensor measures the height </a:t>
            </a:r>
            <a:r>
              <a:rPr lang="en-US" sz="3600" dirty="0" smtClean="0"/>
              <a:t>(altitude) of </a:t>
            </a:r>
            <a:r>
              <a:rPr lang="en-US" sz="3600" dirty="0"/>
              <a:t>the drone. The drone provides data about 3 measurements, height, velocity, and acceleration. If the </a:t>
            </a:r>
            <a:r>
              <a:rPr lang="en-US" sz="3600" dirty="0" err="1"/>
              <a:t>Tello</a:t>
            </a:r>
            <a:r>
              <a:rPr lang="en-US" sz="3600" dirty="0"/>
              <a:t> drone does not have a sensor for velocity, how does it provide measurements for velocity? How can we verify that the sensors are functioning properly onboard the drone</a:t>
            </a:r>
            <a:r>
              <a:rPr lang="en-US" sz="3600" dirty="0" smtClean="0"/>
              <a:t>?</a:t>
            </a:r>
            <a:endParaRPr lang="en-US" sz="3600" dirty="0"/>
          </a:p>
        </p:txBody>
      </p:sp>
    </p:spTree>
    <p:extLst>
      <p:ext uri="{BB962C8B-B14F-4D97-AF65-F5344CB8AC3E}">
        <p14:creationId xmlns:p14="http://schemas.microsoft.com/office/powerpoint/2010/main" val="40291335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863" y="25530"/>
            <a:ext cx="10515600" cy="1325563"/>
          </a:xfrm>
        </p:spPr>
        <p:txBody>
          <a:bodyPr/>
          <a:lstStyle/>
          <a:p>
            <a:r>
              <a:rPr lang="en-US" dirty="0" smtClean="0"/>
              <a:t>The Drone Flight in-Class 3/28/2019</a:t>
            </a:r>
            <a:endParaRPr lang="en-US" dirty="0"/>
          </a:p>
        </p:txBody>
      </p:sp>
      <p:pic>
        <p:nvPicPr>
          <p:cNvPr id="4" name="Drone fligh in-clas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83633" y="1351093"/>
            <a:ext cx="8579518" cy="4825870"/>
          </a:xfrm>
        </p:spPr>
      </p:pic>
    </p:spTree>
    <p:extLst>
      <p:ext uri="{BB962C8B-B14F-4D97-AF65-F5344CB8AC3E}">
        <p14:creationId xmlns:p14="http://schemas.microsoft.com/office/powerpoint/2010/main" val="41261049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Collected</a:t>
            </a:r>
            <a:endParaRPr lang="en-US" dirty="0"/>
          </a:p>
        </p:txBody>
      </p:sp>
      <p:pic>
        <p:nvPicPr>
          <p:cNvPr id="4" name="Content Placeholder 3"/>
          <p:cNvPicPr>
            <a:picLocks noGrp="1" noChangeAspect="1"/>
          </p:cNvPicPr>
          <p:nvPr>
            <p:ph idx="1"/>
          </p:nvPr>
        </p:nvPicPr>
        <p:blipFill>
          <a:blip r:embed="rId3"/>
          <a:stretch>
            <a:fillRect/>
          </a:stretch>
        </p:blipFill>
        <p:spPr>
          <a:xfrm>
            <a:off x="2052118" y="1909846"/>
            <a:ext cx="7582437" cy="4351338"/>
          </a:xfrm>
          <a:prstGeom prst="rect">
            <a:avLst/>
          </a:prstGeom>
        </p:spPr>
      </p:pic>
    </p:spTree>
    <p:extLst>
      <p:ext uri="{BB962C8B-B14F-4D97-AF65-F5344CB8AC3E}">
        <p14:creationId xmlns:p14="http://schemas.microsoft.com/office/powerpoint/2010/main" val="907103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Acceleration and Velocity Graphs--Real</a:t>
            </a:r>
            <a:endParaRPr lang="en-US" dirty="0"/>
          </a:p>
        </p:txBody>
      </p:sp>
      <p:graphicFrame>
        <p:nvGraphicFramePr>
          <p:cNvPr id="4" name="Content Placeholder 3" title="Chart"/>
          <p:cNvGraphicFramePr>
            <a:graphicFrameLocks noGrp="1"/>
          </p:cNvGraphicFramePr>
          <p:nvPr>
            <p:ph idx="1"/>
            <p:extLst>
              <p:ext uri="{D42A27DB-BD31-4B8C-83A1-F6EECF244321}">
                <p14:modId xmlns:p14="http://schemas.microsoft.com/office/powerpoint/2010/main" val="175653728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19169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Acceleration and Velocity Graph</a:t>
            </a:r>
            <a:endParaRPr lang="en-US" dirty="0"/>
          </a:p>
        </p:txBody>
      </p:sp>
      <p:pic>
        <p:nvPicPr>
          <p:cNvPr id="4" name="Content Placeholder 3"/>
          <p:cNvPicPr>
            <a:picLocks noGrp="1" noChangeAspect="1"/>
          </p:cNvPicPr>
          <p:nvPr>
            <p:ph idx="1"/>
          </p:nvPr>
        </p:nvPicPr>
        <p:blipFill>
          <a:blip r:embed="rId3"/>
          <a:stretch>
            <a:fillRect/>
          </a:stretch>
        </p:blipFill>
        <p:spPr>
          <a:xfrm>
            <a:off x="1981200" y="1690688"/>
            <a:ext cx="4792579" cy="4966855"/>
          </a:xfrm>
          <a:prstGeom prst="rect">
            <a:avLst/>
          </a:prstGeom>
        </p:spPr>
      </p:pic>
    </p:spTree>
    <p:extLst>
      <p:ext uri="{BB962C8B-B14F-4D97-AF65-F5344CB8AC3E}">
        <p14:creationId xmlns:p14="http://schemas.microsoft.com/office/powerpoint/2010/main" val="840317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height Graph-- Real</a:t>
            </a:r>
            <a:endParaRPr lang="en-US" dirty="0"/>
          </a:p>
        </p:txBody>
      </p:sp>
      <p:graphicFrame>
        <p:nvGraphicFramePr>
          <p:cNvPr id="4" name="Content Placeholder 3" title="Chart"/>
          <p:cNvGraphicFramePr>
            <a:graphicFrameLocks noGrp="1"/>
          </p:cNvGraphicFramePr>
          <p:nvPr>
            <p:ph idx="1"/>
            <p:extLst>
              <p:ext uri="{D42A27DB-BD31-4B8C-83A1-F6EECF244321}">
                <p14:modId xmlns:p14="http://schemas.microsoft.com/office/powerpoint/2010/main" val="150079249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20755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789" y="365125"/>
            <a:ext cx="11053011" cy="1325563"/>
          </a:xfrm>
        </p:spPr>
        <p:txBody>
          <a:bodyPr/>
          <a:lstStyle/>
          <a:p>
            <a:r>
              <a:rPr lang="en-US" dirty="0" smtClean="0"/>
              <a:t>Measured Height compared to estimated height</a:t>
            </a:r>
            <a:endParaRPr lang="en-US" dirty="0"/>
          </a:p>
        </p:txBody>
      </p:sp>
      <p:pic>
        <p:nvPicPr>
          <p:cNvPr id="4" name="Content Placeholder 3"/>
          <p:cNvPicPr>
            <a:picLocks noGrp="1" noChangeAspect="1"/>
          </p:cNvPicPr>
          <p:nvPr>
            <p:ph idx="1"/>
          </p:nvPr>
        </p:nvPicPr>
        <p:blipFill>
          <a:blip r:embed="rId3"/>
          <a:stretch>
            <a:fillRect/>
          </a:stretch>
        </p:blipFill>
        <p:spPr>
          <a:xfrm>
            <a:off x="2815390" y="1941476"/>
            <a:ext cx="5221705" cy="5605654"/>
          </a:xfrm>
          <a:prstGeom prst="rect">
            <a:avLst/>
          </a:prstGeom>
        </p:spPr>
      </p:pic>
    </p:spTree>
    <p:extLst>
      <p:ext uri="{BB962C8B-B14F-4D97-AF65-F5344CB8AC3E}">
        <p14:creationId xmlns:p14="http://schemas.microsoft.com/office/powerpoint/2010/main" val="3456956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Geogebra </a:t>
            </a:r>
            <a:r>
              <a:rPr lang="en-US" sz="3200" dirty="0"/>
              <a:t>Spreadsheet of a segment of height data vs time. This is used to estimate a continuous function that is differentiable within the time segment.</a:t>
            </a:r>
          </a:p>
        </p:txBody>
      </p:sp>
      <p:pic>
        <p:nvPicPr>
          <p:cNvPr id="6" name="Content Placeholder 5"/>
          <p:cNvPicPr>
            <a:picLocks noGrp="1" noChangeAspect="1"/>
          </p:cNvPicPr>
          <p:nvPr>
            <p:ph idx="1"/>
          </p:nvPr>
        </p:nvPicPr>
        <p:blipFill>
          <a:blip r:embed="rId2"/>
          <a:stretch>
            <a:fillRect/>
          </a:stretch>
        </p:blipFill>
        <p:spPr>
          <a:xfrm>
            <a:off x="1576137" y="2066255"/>
            <a:ext cx="7904669" cy="4442830"/>
          </a:xfrm>
          <a:prstGeom prst="rect">
            <a:avLst/>
          </a:prstGeom>
        </p:spPr>
      </p:pic>
    </p:spTree>
    <p:extLst>
      <p:ext uri="{BB962C8B-B14F-4D97-AF65-F5344CB8AC3E}">
        <p14:creationId xmlns:p14="http://schemas.microsoft.com/office/powerpoint/2010/main" val="2046523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613648" y="250554"/>
            <a:ext cx="7996518" cy="6413511"/>
          </a:xfrm>
          <a:prstGeom prst="rect">
            <a:avLst/>
          </a:prstGeom>
        </p:spPr>
      </p:pic>
    </p:spTree>
    <p:extLst>
      <p:ext uri="{BB962C8B-B14F-4D97-AF65-F5344CB8AC3E}">
        <p14:creationId xmlns:p14="http://schemas.microsoft.com/office/powerpoint/2010/main" val="3661357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3"/>
          <a:stretch>
            <a:fillRect/>
          </a:stretch>
        </p:blipFill>
        <p:spPr>
          <a:xfrm>
            <a:off x="1165413" y="129765"/>
            <a:ext cx="8498540" cy="6673107"/>
          </a:xfrm>
          <a:prstGeom prst="rect">
            <a:avLst/>
          </a:prstGeom>
        </p:spPr>
      </p:pic>
    </p:spTree>
    <p:extLst>
      <p:ext uri="{BB962C8B-B14F-4D97-AF65-F5344CB8AC3E}">
        <p14:creationId xmlns:p14="http://schemas.microsoft.com/office/powerpoint/2010/main" val="2084765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Geogebra </a:t>
            </a:r>
            <a:r>
              <a:rPr lang="en-US" dirty="0"/>
              <a:t>Graph of the table of points presented in the Pre-Test and the continuous function generated as a model.</a:t>
            </a:r>
          </a:p>
        </p:txBody>
      </p:sp>
      <p:pic>
        <p:nvPicPr>
          <p:cNvPr id="4" name="image2.png"/>
          <p:cNvPicPr>
            <a:picLocks noGrp="1"/>
          </p:cNvPicPr>
          <p:nvPr>
            <p:ph idx="1"/>
          </p:nvPr>
        </p:nvPicPr>
        <p:blipFill>
          <a:blip r:embed="rId2"/>
          <a:srcRect/>
          <a:stretch>
            <a:fillRect/>
          </a:stretch>
        </p:blipFill>
        <p:spPr>
          <a:xfrm>
            <a:off x="3309937" y="2134394"/>
            <a:ext cx="5572125" cy="3733800"/>
          </a:xfrm>
          <a:prstGeom prst="rect">
            <a:avLst/>
          </a:prstGeom>
          <a:ln/>
        </p:spPr>
      </p:pic>
    </p:spTree>
    <p:extLst>
      <p:ext uri="{BB962C8B-B14F-4D97-AF65-F5344CB8AC3E}">
        <p14:creationId xmlns:p14="http://schemas.microsoft.com/office/powerpoint/2010/main" val="910233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15671" y="350590"/>
            <a:ext cx="7961908" cy="6157785"/>
          </a:xfrm>
          <a:prstGeom prst="rect">
            <a:avLst/>
          </a:prstGeom>
        </p:spPr>
      </p:pic>
    </p:spTree>
    <p:extLst>
      <p:ext uri="{BB962C8B-B14F-4D97-AF65-F5344CB8AC3E}">
        <p14:creationId xmlns:p14="http://schemas.microsoft.com/office/powerpoint/2010/main" val="11925595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worked?</a:t>
            </a:r>
            <a:endParaRPr lang="en-US" dirty="0"/>
          </a:p>
        </p:txBody>
      </p:sp>
      <p:sp>
        <p:nvSpPr>
          <p:cNvPr id="3" name="Content Placeholder 2"/>
          <p:cNvSpPr>
            <a:spLocks noGrp="1"/>
          </p:cNvSpPr>
          <p:nvPr>
            <p:ph idx="1"/>
          </p:nvPr>
        </p:nvSpPr>
        <p:spPr/>
        <p:txBody>
          <a:bodyPr>
            <a:normAutofit/>
          </a:bodyPr>
          <a:lstStyle/>
          <a:p>
            <a:r>
              <a:rPr lang="en-US" b="1" dirty="0"/>
              <a:t>Bringing the drone to class was a hit with students</a:t>
            </a:r>
            <a:r>
              <a:rPr lang="en-US" dirty="0"/>
              <a:t>, some asked to take short videos to post on social media. It was nice seeing the kids excited about learning in a math class</a:t>
            </a:r>
            <a:r>
              <a:rPr lang="en-US" dirty="0" smtClean="0"/>
              <a:t>.</a:t>
            </a:r>
            <a:endParaRPr lang="en-US" dirty="0"/>
          </a:p>
          <a:p>
            <a:r>
              <a:rPr lang="en-US" b="1" dirty="0"/>
              <a:t>Trying to solve a real-life engineering problem created a sense of purpose for students</a:t>
            </a:r>
            <a:r>
              <a:rPr lang="en-US" dirty="0"/>
              <a:t>. A sense that they are not doing the problem as a drill, but more to solve a well-defined engineering problem</a:t>
            </a:r>
            <a:r>
              <a:rPr lang="en-US" dirty="0" smtClean="0"/>
              <a:t>.</a:t>
            </a:r>
            <a:endParaRPr lang="en-US" dirty="0"/>
          </a:p>
          <a:p>
            <a:r>
              <a:rPr lang="en-US" b="1" dirty="0"/>
              <a:t>The conversations my students were having throughout the session were on target and constructive. </a:t>
            </a:r>
            <a:r>
              <a:rPr lang="en-US" dirty="0"/>
              <a:t>They did a good job activating prior knowledge and using it to solve the problem in front of them.</a:t>
            </a:r>
          </a:p>
        </p:txBody>
      </p:sp>
    </p:spTree>
    <p:extLst>
      <p:ext uri="{BB962C8B-B14F-4D97-AF65-F5344CB8AC3E}">
        <p14:creationId xmlns:p14="http://schemas.microsoft.com/office/powerpoint/2010/main" val="1531249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Metric Data for the drone lesson</a:t>
            </a:r>
            <a:endParaRPr lang="en-US" dirty="0"/>
          </a:p>
        </p:txBody>
      </p:sp>
      <p:pic>
        <p:nvPicPr>
          <p:cNvPr id="5" name="Content Placeholder 4"/>
          <p:cNvPicPr>
            <a:picLocks noGrp="1" noChangeAspect="1"/>
          </p:cNvPicPr>
          <p:nvPr>
            <p:ph idx="1"/>
          </p:nvPr>
        </p:nvPicPr>
        <p:blipFill>
          <a:blip r:embed="rId3"/>
          <a:stretch>
            <a:fillRect/>
          </a:stretch>
        </p:blipFill>
        <p:spPr>
          <a:xfrm>
            <a:off x="2124525" y="2140033"/>
            <a:ext cx="8189808" cy="3719345"/>
          </a:xfrm>
          <a:prstGeom prst="rect">
            <a:avLst/>
          </a:prstGeom>
        </p:spPr>
      </p:pic>
      <p:pic>
        <p:nvPicPr>
          <p:cNvPr id="2051"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76550" cy="3365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8575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3098800" cy="62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541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not work?</a:t>
            </a:r>
            <a:endParaRPr lang="en-US" dirty="0"/>
          </a:p>
        </p:txBody>
      </p:sp>
      <p:sp>
        <p:nvSpPr>
          <p:cNvPr id="3" name="Content Placeholder 2"/>
          <p:cNvSpPr>
            <a:spLocks noGrp="1"/>
          </p:cNvSpPr>
          <p:nvPr>
            <p:ph idx="1"/>
          </p:nvPr>
        </p:nvSpPr>
        <p:spPr/>
        <p:txBody>
          <a:bodyPr>
            <a:normAutofit fontScale="77500" lnSpcReduction="20000"/>
          </a:bodyPr>
          <a:lstStyle/>
          <a:p>
            <a:pPr marL="0" indent="0" algn="just">
              <a:buNone/>
            </a:pPr>
            <a:r>
              <a:rPr lang="en-US" dirty="0"/>
              <a:t>1) </a:t>
            </a:r>
            <a:r>
              <a:rPr lang="en-US" b="1" dirty="0"/>
              <a:t>The Student Companion Guide did not do a good job. </a:t>
            </a:r>
            <a:r>
              <a:rPr lang="en-US" dirty="0"/>
              <a:t>The questions were too broad, leaving me with the task of doing more to steer the students in the right direction. I needed to have used detailed questions to focus the students on the right aspects to consider. This is also where a teacher might consider modifying the activity to better fit their specific students.</a:t>
            </a:r>
          </a:p>
          <a:p>
            <a:pPr marL="0" indent="0" algn="just">
              <a:buNone/>
            </a:pPr>
            <a:r>
              <a:rPr lang="en-US" dirty="0"/>
              <a:t>2) </a:t>
            </a:r>
            <a:r>
              <a:rPr lang="en-US" b="1" dirty="0"/>
              <a:t>Using google classroom to disseminate the data obtained from the drone was not done properly.</a:t>
            </a:r>
            <a:r>
              <a:rPr lang="en-US" dirty="0"/>
              <a:t> I sent the data ahead of time to eliminate transition downtime. Unfortunately, some students accessed it ahead of me. I rolled with it even though it was not planned that way.</a:t>
            </a:r>
          </a:p>
          <a:p>
            <a:pPr marL="0" indent="0" algn="just">
              <a:buNone/>
            </a:pPr>
            <a:r>
              <a:rPr lang="en-US" dirty="0"/>
              <a:t>3) </a:t>
            </a:r>
            <a:r>
              <a:rPr lang="en-US" b="1" dirty="0"/>
              <a:t>The graphs attached to the data did not show up the way I would have liked them to be</a:t>
            </a:r>
            <a:r>
              <a:rPr lang="en-US" dirty="0"/>
              <a:t>. They were small and hard to maneuver. They could still serve the purpose. A better idea would </a:t>
            </a:r>
            <a:r>
              <a:rPr lang="en-US" dirty="0" smtClean="0"/>
              <a:t>have been </a:t>
            </a:r>
            <a:r>
              <a:rPr lang="en-US" dirty="0"/>
              <a:t>to take the data and have the students feed it to Geogebra, this would have extended the scope of the lesson </a:t>
            </a:r>
            <a:r>
              <a:rPr lang="en-US" dirty="0" smtClean="0"/>
              <a:t>beyond </a:t>
            </a:r>
            <a:r>
              <a:rPr lang="en-US" dirty="0"/>
              <a:t>what I wanted. Nonetheless, moving forward, that is what I will do. I would also use this to circumvent any technical issues. I would fly the drone, and then use data from a similar flight that I have saved. Collecting data instantly can be a technical and pedagogical nightmare. </a:t>
            </a:r>
          </a:p>
          <a:p>
            <a:pPr marL="0" indent="0">
              <a:buNone/>
            </a:pPr>
            <a:endParaRPr lang="en-US" dirty="0"/>
          </a:p>
        </p:txBody>
      </p:sp>
    </p:spTree>
    <p:extLst>
      <p:ext uri="{BB962C8B-B14F-4D97-AF65-F5344CB8AC3E}">
        <p14:creationId xmlns:p14="http://schemas.microsoft.com/office/powerpoint/2010/main" val="1842727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do if you do not have a drone?</a:t>
            </a:r>
            <a:endParaRPr lang="en-US" dirty="0"/>
          </a:p>
        </p:txBody>
      </p:sp>
      <p:pic>
        <p:nvPicPr>
          <p:cNvPr id="4" name="Content Placeholder 3"/>
          <p:cNvPicPr>
            <a:picLocks noGrp="1" noChangeAspect="1"/>
          </p:cNvPicPr>
          <p:nvPr>
            <p:ph idx="1"/>
          </p:nvPr>
        </p:nvPicPr>
        <p:blipFill>
          <a:blip r:embed="rId2"/>
          <a:stretch>
            <a:fillRect/>
          </a:stretch>
        </p:blipFill>
        <p:spPr>
          <a:xfrm>
            <a:off x="5953560" y="2451078"/>
            <a:ext cx="5400239" cy="2483321"/>
          </a:xfrm>
          <a:prstGeom prst="rect">
            <a:avLst/>
          </a:prstGeom>
        </p:spPr>
      </p:pic>
      <p:pic>
        <p:nvPicPr>
          <p:cNvPr id="5" name="Picture 4"/>
          <p:cNvPicPr>
            <a:picLocks noChangeAspect="1"/>
          </p:cNvPicPr>
          <p:nvPr/>
        </p:nvPicPr>
        <p:blipFill>
          <a:blip r:embed="rId3"/>
          <a:stretch>
            <a:fillRect/>
          </a:stretch>
        </p:blipFill>
        <p:spPr>
          <a:xfrm>
            <a:off x="1563487" y="1558340"/>
            <a:ext cx="3995102" cy="2652997"/>
          </a:xfrm>
          <a:prstGeom prst="rect">
            <a:avLst/>
          </a:prstGeom>
        </p:spPr>
      </p:pic>
    </p:spTree>
    <p:extLst>
      <p:ext uri="{BB962C8B-B14F-4D97-AF65-F5344CB8AC3E}">
        <p14:creationId xmlns:p14="http://schemas.microsoft.com/office/powerpoint/2010/main" val="1629009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Tracker</a:t>
            </a:r>
            <a:endParaRPr lang="en-US" dirty="0"/>
          </a:p>
        </p:txBody>
      </p:sp>
      <p:pic>
        <p:nvPicPr>
          <p:cNvPr id="4" name="Content Placeholder 3"/>
          <p:cNvPicPr>
            <a:picLocks noGrp="1" noChangeAspect="1"/>
          </p:cNvPicPr>
          <p:nvPr>
            <p:ph idx="1"/>
          </p:nvPr>
        </p:nvPicPr>
        <p:blipFill>
          <a:blip r:embed="rId3"/>
          <a:stretch>
            <a:fillRect/>
          </a:stretch>
        </p:blipFill>
        <p:spPr>
          <a:xfrm>
            <a:off x="1299412" y="1399901"/>
            <a:ext cx="8808204" cy="4777062"/>
          </a:xfrm>
          <a:prstGeom prst="rect">
            <a:avLst/>
          </a:prstGeom>
        </p:spPr>
      </p:pic>
    </p:spTree>
    <p:extLst>
      <p:ext uri="{BB962C8B-B14F-4D97-AF65-F5344CB8AC3E}">
        <p14:creationId xmlns:p14="http://schemas.microsoft.com/office/powerpoint/2010/main" val="2648607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Tracker</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3773905" y="699469"/>
            <a:ext cx="7054516" cy="5127732"/>
          </a:xfrm>
          <a:prstGeom prst="rect">
            <a:avLst/>
          </a:prstGeom>
        </p:spPr>
      </p:pic>
    </p:spTree>
    <p:extLst>
      <p:ext uri="{BB962C8B-B14F-4D97-AF65-F5344CB8AC3E}">
        <p14:creationId xmlns:p14="http://schemas.microsoft.com/office/powerpoint/2010/main" val="4093039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1947862"/>
          </a:xfrm>
        </p:spPr>
        <p:txBody>
          <a:bodyPr>
            <a:normAutofit/>
          </a:bodyPr>
          <a:lstStyle/>
          <a:p>
            <a:pPr algn="ctr"/>
            <a:r>
              <a:rPr lang="en-US" sz="9600" dirty="0" smtClean="0"/>
              <a:t>Questions?</a:t>
            </a:r>
            <a:endParaRPr lang="en-US" sz="9600" dirty="0"/>
          </a:p>
        </p:txBody>
      </p:sp>
      <p:sp>
        <p:nvSpPr>
          <p:cNvPr id="3" name="Text Placeholder 2"/>
          <p:cNvSpPr>
            <a:spLocks noGrp="1"/>
          </p:cNvSpPr>
          <p:nvPr>
            <p:ph type="body" idx="1"/>
          </p:nvPr>
        </p:nvSpPr>
        <p:spPr/>
        <p:txBody>
          <a:bodyPr>
            <a:normAutofit/>
          </a:bodyPr>
          <a:lstStyle/>
          <a:p>
            <a:r>
              <a:rPr lang="en-US" sz="4000" dirty="0" smtClean="0"/>
              <a:t>Email:</a:t>
            </a:r>
            <a:r>
              <a:rPr lang="en-US" sz="4000" dirty="0" smtClean="0">
                <a:hlinkClick r:id="rId2"/>
              </a:rPr>
              <a:t> Aziz.zahraoui@portsk12.com</a:t>
            </a:r>
            <a:endParaRPr lang="en-US" sz="4000" dirty="0" smtClean="0"/>
          </a:p>
          <a:p>
            <a:r>
              <a:rPr lang="en-US" sz="4000" dirty="0" smtClean="0"/>
              <a:t>           @</a:t>
            </a:r>
            <a:r>
              <a:rPr lang="en-US" sz="4000" dirty="0" err="1" smtClean="0"/>
              <a:t>MrZchs</a:t>
            </a:r>
            <a:endParaRPr lang="en-US" sz="40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92" y="5188597"/>
            <a:ext cx="1105234" cy="901053"/>
          </a:xfrm>
          <a:prstGeom prst="rect">
            <a:avLst/>
          </a:prstGeom>
        </p:spPr>
      </p:pic>
    </p:spTree>
    <p:extLst>
      <p:ext uri="{BB962C8B-B14F-4D97-AF65-F5344CB8AC3E}">
        <p14:creationId xmlns:p14="http://schemas.microsoft.com/office/powerpoint/2010/main" val="895910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TotalTime>
  <Words>1061</Words>
  <Application>Microsoft Office PowerPoint</Application>
  <PresentationFormat>Widescreen</PresentationFormat>
  <Paragraphs>71</Paragraphs>
  <Slides>21</Slides>
  <Notes>14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Roboto</vt:lpstr>
      <vt:lpstr>Times New Roman</vt:lpstr>
      <vt:lpstr>Office Theme</vt:lpstr>
      <vt:lpstr>Increasing student engagement using Math modeling and drones in a mathematics classroom</vt:lpstr>
      <vt:lpstr>How it started</vt:lpstr>
      <vt:lpstr>The Problem:</vt:lpstr>
      <vt:lpstr>The Drone Flight in-Class 3/28/2019</vt:lpstr>
      <vt:lpstr>Data Collected</vt:lpstr>
      <vt:lpstr>Acceleration and Velocity Graphs--Real</vt:lpstr>
      <vt:lpstr>Acceleration and Velocity Graph</vt:lpstr>
      <vt:lpstr>The height Graph-- Real</vt:lpstr>
      <vt:lpstr>Measured Height compared to estimated height</vt:lpstr>
      <vt:lpstr>Geogebra Spreadsheet of a segment of height data vs time. This is used to estimate a continuous function that is differentiable within the time segment.</vt:lpstr>
      <vt:lpstr>PowerPoint Presentation</vt:lpstr>
      <vt:lpstr>PowerPoint Presentation</vt:lpstr>
      <vt:lpstr>Geogebra Graph of the table of points presented in the Pre-Test and the continuous function generated as a model.</vt:lpstr>
      <vt:lpstr>PowerPoint Presentation</vt:lpstr>
      <vt:lpstr>What worked?</vt:lpstr>
      <vt:lpstr>Metric Data for the drone lesson</vt:lpstr>
      <vt:lpstr>What did not work?</vt:lpstr>
      <vt:lpstr>What to do if you do not have a drone?</vt:lpstr>
      <vt:lpstr>The Tracker</vt:lpstr>
      <vt:lpstr>The Tracker</vt:lpstr>
      <vt:lpstr>Questions?</vt:lpstr>
    </vt:vector>
  </TitlesOfParts>
  <Company>Portsmouth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Increasing student engagement using Math modeling and drones in a mathematics classroom</dc:title>
  <dc:creator>Zahraoui, Aziz</dc:creator>
  <cp:lastModifiedBy>non</cp:lastModifiedBy>
  <cp:revision>17</cp:revision>
  <dcterms:created xsi:type="dcterms:W3CDTF">2021-03-24T14:06:11Z</dcterms:created>
  <dcterms:modified xsi:type="dcterms:W3CDTF">2021-04-02T15:54:01Z</dcterms:modified>
</cp:coreProperties>
</file>